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7" r:id="rId4"/>
    <p:sldId id="348" r:id="rId5"/>
    <p:sldId id="351" r:id="rId6"/>
    <p:sldId id="349" r:id="rId7"/>
    <p:sldId id="350" r:id="rId8"/>
    <p:sldId id="355" r:id="rId9"/>
    <p:sldId id="356" r:id="rId10"/>
    <p:sldId id="360" r:id="rId11"/>
    <p:sldId id="361" r:id="rId12"/>
    <p:sldId id="365" r:id="rId13"/>
    <p:sldId id="368" r:id="rId14"/>
    <p:sldId id="371" r:id="rId15"/>
    <p:sldId id="372" r:id="rId16"/>
    <p:sldId id="375" r:id="rId17"/>
    <p:sldId id="373" r:id="rId18"/>
    <p:sldId id="378" r:id="rId19"/>
    <p:sldId id="376" r:id="rId20"/>
    <p:sldId id="377" r:id="rId21"/>
    <p:sldId id="379" r:id="rId22"/>
    <p:sldId id="380" r:id="rId23"/>
    <p:sldId id="381" r:id="rId24"/>
    <p:sldId id="382" r:id="rId25"/>
    <p:sldId id="413" r:id="rId26"/>
    <p:sldId id="414" r:id="rId27"/>
    <p:sldId id="416" r:id="rId28"/>
    <p:sldId id="418" r:id="rId29"/>
    <p:sldId id="383" r:id="rId30"/>
    <p:sldId id="408" r:id="rId31"/>
    <p:sldId id="409" r:id="rId32"/>
    <p:sldId id="410" r:id="rId33"/>
    <p:sldId id="386" r:id="rId34"/>
    <p:sldId id="390" r:id="rId35"/>
    <p:sldId id="391" r:id="rId36"/>
    <p:sldId id="392" r:id="rId37"/>
    <p:sldId id="407" r:id="rId38"/>
    <p:sldId id="296" r:id="rId39"/>
    <p:sldId id="281" r:id="rId40"/>
    <p:sldId id="285" r:id="rId41"/>
    <p:sldId id="289" r:id="rId42"/>
    <p:sldId id="300" r:id="rId43"/>
    <p:sldId id="329" r:id="rId44"/>
    <p:sldId id="264" r:id="rId45"/>
    <p:sldId id="326" r:id="rId46"/>
    <p:sldId id="338" r:id="rId47"/>
    <p:sldId id="42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76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2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1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6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4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7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3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8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9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37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867CF-4DC3-44E4-8957-A59CD243291B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0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9.jpeg"/><Relationship Id="rId10" Type="http://schemas.openxmlformats.org/officeDocument/2006/relationships/image" Target="../media/image5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8991600" cy="198119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Mapping Disease Genes using Recessive </a:t>
            </a:r>
            <a:r>
              <a:rPr lang="en-US" b="1" dirty="0" err="1" smtClean="0">
                <a:solidFill>
                  <a:schemeClr val="tx2"/>
                </a:solidFill>
              </a:rPr>
              <a:t>Diplotypes</a:t>
            </a:r>
            <a:r>
              <a:rPr lang="en-US" b="1" dirty="0" smtClean="0">
                <a:solidFill>
                  <a:schemeClr val="tx2"/>
                </a:solidFill>
              </a:rPr>
              <a:t> and Shared Chromosomal Regions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89560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Steve Schrodi</a:t>
            </a:r>
          </a:p>
          <a:p>
            <a:r>
              <a:rPr lang="en-US" sz="2800" b="1" dirty="0" smtClean="0"/>
              <a:t>Center for Precision  Medicine Research</a:t>
            </a:r>
          </a:p>
          <a:p>
            <a:r>
              <a:rPr lang="en-US" sz="2800" b="1" dirty="0" smtClean="0"/>
              <a:t>Marshfield Clinic Research Institute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7609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2-locus Power Calculations</a:t>
            </a:r>
            <a:endParaRPr lang="en-US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Picture 1" descr="C:\Users\schrodis\Desktop\Projects\2ALOF\2locus_power_r2_13nov2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654" y="1050211"/>
            <a:ext cx="4438946" cy="496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schrodis\Desktop\Projects\2ALOF\2locus_power_R10_13Nov20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799"/>
            <a:ext cx="4800600" cy="492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schrodis\Desktop\Projects\2ALOF\2locus_r10_power_13nov20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77546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C:\Users\schrodis\Desktop\Projects\2ALOF\2locus_power_r20_13Nov20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815" y="76200"/>
            <a:ext cx="292998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schrodis\Desktop\Projects\2ALOF\2locus_power_r10_13nov2017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303017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 descr="C:\Users\schrodis\Desktop\Projects\2ALOF\2locus_power_r40_13nov20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20" y="3505200"/>
            <a:ext cx="277546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C:\Users\schrodis\Desktop\Projects\2ALOF\2locus_power_r40_13nov2017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039" y="3505201"/>
            <a:ext cx="2815511" cy="324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3" name="Picture 7" descr="C:\Users\schrodis\Desktop\Projects\2ALOF\2locus_power_r5_13nov2017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505200"/>
            <a:ext cx="3048000" cy="329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9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Personalized Medicine Research Project</a:t>
            </a:r>
            <a:br>
              <a:rPr lang="en-US" sz="3600" b="1" dirty="0" smtClean="0"/>
            </a:br>
            <a:r>
              <a:rPr lang="en-US" sz="3100" b="1" dirty="0" smtClean="0">
                <a:solidFill>
                  <a:schemeClr val="tx2"/>
                </a:solidFill>
              </a:rPr>
              <a:t>The Central Wisconsin Population</a:t>
            </a:r>
            <a:endParaRPr lang="en-US" sz="31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Biobank</a:t>
            </a:r>
            <a:r>
              <a:rPr lang="en-US" dirty="0" smtClean="0"/>
              <a:t> of 20,000 individuals</a:t>
            </a:r>
          </a:p>
          <a:p>
            <a:r>
              <a:rPr lang="en-US" dirty="0" smtClean="0"/>
              <a:t>Stored plasma, serum, DNA  </a:t>
            </a:r>
          </a:p>
          <a:p>
            <a:r>
              <a:rPr lang="en-US" dirty="0" smtClean="0"/>
              <a:t>19,000 exome </a:t>
            </a:r>
            <a:r>
              <a:rPr lang="en-US" dirty="0" err="1" smtClean="0"/>
              <a:t>beadchip</a:t>
            </a:r>
            <a:endParaRPr lang="en-US" dirty="0" smtClean="0"/>
          </a:p>
          <a:p>
            <a:r>
              <a:rPr lang="en-US" dirty="0" smtClean="0"/>
              <a:t>Electronic Medical Records &gt;34 </a:t>
            </a:r>
            <a:r>
              <a:rPr lang="en-US" dirty="0" err="1" smtClean="0"/>
              <a:t>yrs</a:t>
            </a:r>
            <a:r>
              <a:rPr lang="en-US" dirty="0" smtClean="0"/>
              <a:t> </a:t>
            </a:r>
          </a:p>
          <a:p>
            <a:r>
              <a:rPr lang="en-US" dirty="0" smtClean="0"/>
              <a:t>&gt;80% of the individuals surrounding Marshfield trace their ancestry to Bavarian settlers in the late 1800s.</a:t>
            </a:r>
          </a:p>
          <a:p>
            <a:r>
              <a:rPr lang="en-US" dirty="0" smtClean="0"/>
              <a:t>Low migration</a:t>
            </a:r>
          </a:p>
          <a:p>
            <a:r>
              <a:rPr lang="en-US" dirty="0" smtClean="0"/>
              <a:t>Roughly five </a:t>
            </a:r>
            <a:r>
              <a:rPr lang="en-US" dirty="0" err="1" smtClean="0"/>
              <a:t>meioses</a:t>
            </a:r>
            <a:r>
              <a:rPr lang="en-US" dirty="0" smtClean="0"/>
              <a:t> since founders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1418456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1448780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791200"/>
            <a:ext cx="1590675" cy="76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0"/>
            <a:ext cx="3003721" cy="19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12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Exome </a:t>
            </a:r>
            <a:r>
              <a:rPr lang="en-US" sz="2400" dirty="0" err="1" smtClean="0"/>
              <a:t>beadchip</a:t>
            </a:r>
            <a:r>
              <a:rPr lang="en-US" sz="2400" dirty="0" smtClean="0"/>
              <a:t> data used on 10,000 subjects</a:t>
            </a:r>
          </a:p>
          <a:p>
            <a:r>
              <a:rPr lang="en-US" sz="2400" dirty="0" smtClean="0"/>
              <a:t>PCA used to exclude genetic background outliers</a:t>
            </a:r>
          </a:p>
          <a:p>
            <a:r>
              <a:rPr lang="en-US" sz="2400" dirty="0" smtClean="0"/>
              <a:t>Phasing using localized haplotype clustering </a:t>
            </a:r>
          </a:p>
          <a:p>
            <a:r>
              <a:rPr lang="en-US" sz="2400" dirty="0" smtClean="0"/>
              <a:t>Putative functional variants: GWAS-significant, nonsynonymous, 3’UTR, 5’UTR, or splice site</a:t>
            </a:r>
          </a:p>
          <a:p>
            <a:r>
              <a:rPr lang="en-US" sz="2400" dirty="0" smtClean="0"/>
              <a:t>Two or more </a:t>
            </a:r>
            <a:r>
              <a:rPr lang="en-US" sz="2400" i="1" dirty="0" smtClean="0"/>
              <a:t>in silico </a:t>
            </a:r>
            <a:r>
              <a:rPr lang="en-US" sz="2400" dirty="0" smtClean="0"/>
              <a:t>pathogenic annotations</a:t>
            </a:r>
          </a:p>
          <a:p>
            <a:r>
              <a:rPr lang="en-US" sz="2400" dirty="0" smtClean="0"/>
              <a:t>ICD9: two or more instances of (</a:t>
            </a:r>
            <a:r>
              <a:rPr lang="en-US" sz="2400" dirty="0" err="1" smtClean="0"/>
              <a:t>i</a:t>
            </a:r>
            <a:r>
              <a:rPr lang="en-US" sz="2400" dirty="0" smtClean="0"/>
              <a:t>) iron metabolism disorder, excluding anemia (ii) hereditary hemochromatosis, (iii) </a:t>
            </a:r>
            <a:r>
              <a:rPr lang="en-US" sz="2400" dirty="0" err="1" smtClean="0"/>
              <a:t>unspec</a:t>
            </a:r>
            <a:r>
              <a:rPr lang="en-US" sz="2400" dirty="0" smtClean="0"/>
              <a:t> hemochromatosis</a:t>
            </a:r>
          </a:p>
          <a:p>
            <a:r>
              <a:rPr lang="en-US" sz="2400" dirty="0" smtClean="0"/>
              <a:t>Transferrin saturation (ratio of serum iron to transferrin iron-binding capacity) &gt; 48%</a:t>
            </a:r>
          </a:p>
          <a:p>
            <a:r>
              <a:rPr lang="en-US" sz="2400" dirty="0" smtClean="0"/>
              <a:t>18 cases identified and 6,896 controls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Application: Iron Overload Disorder</a:t>
            </a:r>
            <a:endParaRPr lang="en-US" sz="36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0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chrodis\Desktop\Iron\Blood Submission\Figure1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1" t="14127" r="6846" b="35079"/>
          <a:stretch/>
        </p:blipFill>
        <p:spPr bwMode="auto">
          <a:xfrm>
            <a:off x="838199" y="901988"/>
            <a:ext cx="6945407" cy="58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1800" y="317212"/>
            <a:ext cx="285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Manhattan Plot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86200" y="16002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34000" y="26670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Quantile-Quantile Plot</a:t>
            </a:r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609600"/>
            <a:ext cx="6172200" cy="603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92685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HFE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2400" y="2209800"/>
            <a:ext cx="65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FGF6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76800" y="1111516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48200" y="2394466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6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6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14600" y="2579132"/>
            <a:ext cx="164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~ false </a:t>
            </a:r>
            <a:r>
              <a:rPr lang="en-US" sz="1400" dirty="0" err="1" smtClean="0"/>
              <a:t>pos</a:t>
            </a:r>
            <a:r>
              <a:rPr lang="en-US" sz="1400" dirty="0" smtClean="0"/>
              <a:t> rate 0.08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271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FGF6</a:t>
            </a:r>
            <a:endParaRPr lang="en-US" b="1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200" y="914400"/>
            <a:ext cx="815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Encodes for the fibroblast growth factor 6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Expressed across numerous tissues including skeletal muscle,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blood, liver and pancreas 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3682876"/>
            <a:ext cx="4231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Protein-protein interactions suggest</a:t>
            </a:r>
          </a:p>
          <a:p>
            <a:r>
              <a:rPr lang="en-US" b="1" dirty="0">
                <a:solidFill>
                  <a:schemeClr val="tx2"/>
                </a:solidFill>
              </a:rPr>
              <a:t>i</a:t>
            </a:r>
            <a:r>
              <a:rPr lang="en-US" b="1" dirty="0" smtClean="0">
                <a:solidFill>
                  <a:schemeClr val="tx2"/>
                </a:solidFill>
              </a:rPr>
              <a:t>nvolvement of FGF-6 with Fe-metabolism 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subnetwork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51" y="1663686"/>
            <a:ext cx="3276600" cy="49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1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8683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Dose-Dependent FGF-6 Impact on Intracellular Iron</a:t>
            </a:r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6019800" cy="585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6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400800" y="20574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Ferrozine</a:t>
            </a:r>
            <a:r>
              <a:rPr lang="en-US" sz="2000" dirty="0" smtClean="0"/>
              <a:t> assay after </a:t>
            </a:r>
          </a:p>
          <a:p>
            <a:r>
              <a:rPr lang="en-US" sz="2000" dirty="0" smtClean="0"/>
              <a:t>48h incubation on four</a:t>
            </a:r>
          </a:p>
          <a:p>
            <a:r>
              <a:rPr lang="en-US" sz="2000" dirty="0"/>
              <a:t>c</a:t>
            </a:r>
            <a:r>
              <a:rPr lang="en-US" sz="2000" dirty="0" smtClean="0"/>
              <a:t>ell lines</a:t>
            </a:r>
          </a:p>
        </p:txBody>
      </p:sp>
    </p:spTree>
    <p:extLst>
      <p:ext uri="{BB962C8B-B14F-4D97-AF65-F5344CB8AC3E}">
        <p14:creationId xmlns:p14="http://schemas.microsoft.com/office/powerpoint/2010/main" val="390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FGF-6 and </a:t>
            </a:r>
            <a:r>
              <a:rPr lang="en-US" sz="3600" b="1" i="1" dirty="0" smtClean="0">
                <a:solidFill>
                  <a:schemeClr val="tx2"/>
                </a:solidFill>
              </a:rPr>
              <a:t>FGF6</a:t>
            </a:r>
            <a:r>
              <a:rPr lang="en-US" sz="3600" b="1" dirty="0" smtClean="0">
                <a:solidFill>
                  <a:schemeClr val="tx2"/>
                </a:solidFill>
              </a:rPr>
              <a:t> Transcriptional Regulation of </a:t>
            </a:r>
            <a:r>
              <a:rPr lang="en-US" sz="3600" b="1" dirty="0" err="1" smtClean="0">
                <a:solidFill>
                  <a:schemeClr val="tx2"/>
                </a:solidFill>
              </a:rPr>
              <a:t>Hepcidin</a:t>
            </a:r>
            <a:r>
              <a:rPr lang="en-US" sz="3600" b="1" dirty="0" smtClean="0">
                <a:solidFill>
                  <a:schemeClr val="tx2"/>
                </a:solidFill>
              </a:rPr>
              <a:t> (</a:t>
            </a:r>
            <a:r>
              <a:rPr lang="en-US" sz="3600" b="1" i="1" dirty="0" smtClean="0">
                <a:solidFill>
                  <a:schemeClr val="tx2"/>
                </a:solidFill>
              </a:rPr>
              <a:t>HAMP</a:t>
            </a:r>
            <a:r>
              <a:rPr lang="en-US" sz="3600" b="1" dirty="0" smtClean="0">
                <a:solidFill>
                  <a:schemeClr val="tx2"/>
                </a:solidFill>
              </a:rPr>
              <a:t>) in Hepatocytes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5" y="1371600"/>
            <a:ext cx="4397375" cy="41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2" y="1600200"/>
            <a:ext cx="4336778" cy="386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76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6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81200" y="5334000"/>
            <a:ext cx="4357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HAMP</a:t>
            </a:r>
            <a:r>
              <a:rPr lang="en-US" dirty="0" smtClean="0"/>
              <a:t> encodes for </a:t>
            </a:r>
            <a:r>
              <a:rPr lang="en-US" dirty="0" err="1" smtClean="0"/>
              <a:t>hepcidin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HDAC2</a:t>
            </a:r>
            <a:r>
              <a:rPr lang="en-US" dirty="0" smtClean="0"/>
              <a:t> encodes for histone deacetylase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HMOX1</a:t>
            </a:r>
            <a:r>
              <a:rPr lang="en-US" dirty="0" smtClean="0"/>
              <a:t> encodes for </a:t>
            </a:r>
            <a:r>
              <a:rPr lang="en-US" dirty="0" err="1" smtClean="0"/>
              <a:t>heme</a:t>
            </a:r>
            <a:r>
              <a:rPr lang="en-US" dirty="0" smtClean="0"/>
              <a:t> oxygenase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TFRC</a:t>
            </a:r>
            <a:r>
              <a:rPr lang="en-US" dirty="0" smtClean="0"/>
              <a:t> encodes for transferring receptor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HEPH</a:t>
            </a:r>
            <a:r>
              <a:rPr lang="en-US" dirty="0" smtClean="0"/>
              <a:t> encodes for </a:t>
            </a:r>
            <a:r>
              <a:rPr lang="en-US" dirty="0" err="1" smtClean="0"/>
              <a:t>hephaestin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0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Evaluation of Three</a:t>
            </a:r>
            <a:r>
              <a:rPr lang="en-US" sz="3600" b="1" i="1" dirty="0" smtClean="0">
                <a:solidFill>
                  <a:schemeClr val="tx2"/>
                </a:solidFill>
              </a:rPr>
              <a:t> FGF6 </a:t>
            </a:r>
            <a:r>
              <a:rPr lang="en-US" sz="3600" b="1" dirty="0" smtClean="0">
                <a:solidFill>
                  <a:schemeClr val="tx2"/>
                </a:solidFill>
              </a:rPr>
              <a:t>Nonsynonymous Putative Functional Variants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" y="1600200"/>
            <a:ext cx="8934609" cy="38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6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28800" y="5770920"/>
            <a:ext cx="474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Within or adjacent to heparin binding site motifs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0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Outline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9067800" cy="4878324"/>
          </a:xfrm>
        </p:spPr>
        <p:txBody>
          <a:bodyPr>
            <a:normAutofit/>
          </a:bodyPr>
          <a:lstStyle/>
          <a:p>
            <a:r>
              <a:rPr lang="en-US" b="1" dirty="0" smtClean="0"/>
              <a:t>Background</a:t>
            </a:r>
          </a:p>
          <a:p>
            <a:r>
              <a:rPr lang="en-US" b="1" dirty="0"/>
              <a:t>Exome-wide Gene-based Recessive </a:t>
            </a:r>
            <a:r>
              <a:rPr lang="en-US" b="1" dirty="0" err="1"/>
              <a:t>Diplotype</a:t>
            </a:r>
            <a:r>
              <a:rPr lang="en-US" b="1" dirty="0"/>
              <a:t> </a:t>
            </a:r>
            <a:r>
              <a:rPr lang="en-US" b="1" dirty="0" smtClean="0"/>
              <a:t>Scan</a:t>
            </a:r>
          </a:p>
          <a:p>
            <a:r>
              <a:rPr lang="en-US" b="1" dirty="0" smtClean="0"/>
              <a:t>Three Statistical Genetics Vignettes:</a:t>
            </a:r>
          </a:p>
          <a:p>
            <a:pPr lvl="1"/>
            <a:r>
              <a:rPr lang="en-US" b="1" dirty="0" smtClean="0"/>
              <a:t>Recessive Disease Prevalence Estimation</a:t>
            </a:r>
          </a:p>
          <a:p>
            <a:pPr lvl="1"/>
            <a:r>
              <a:rPr lang="en-US" b="1" dirty="0"/>
              <a:t>Generalized Multiplicity </a:t>
            </a:r>
            <a:r>
              <a:rPr lang="en-US" b="1" dirty="0" smtClean="0"/>
              <a:t>Correction</a:t>
            </a:r>
          </a:p>
          <a:p>
            <a:pPr lvl="1"/>
            <a:r>
              <a:rPr lang="en-US" b="1" dirty="0" smtClean="0"/>
              <a:t>A </a:t>
            </a:r>
            <a:r>
              <a:rPr lang="en-US" b="1" dirty="0"/>
              <a:t>F</a:t>
            </a:r>
            <a:r>
              <a:rPr lang="en-US" b="1" dirty="0" smtClean="0"/>
              <a:t>ine </a:t>
            </a:r>
            <a:r>
              <a:rPr lang="en-US" b="1" dirty="0"/>
              <a:t>M</a:t>
            </a:r>
            <a:r>
              <a:rPr lang="en-US" b="1" dirty="0" smtClean="0"/>
              <a:t>apping Theorem</a:t>
            </a:r>
          </a:p>
          <a:p>
            <a:r>
              <a:rPr lang="en-US" b="1" dirty="0"/>
              <a:t>IBD Mapping in Rheumatoid Arthritis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0668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Variants Show </a:t>
            </a:r>
            <a:r>
              <a:rPr lang="en-US" sz="3200" b="1" dirty="0">
                <a:solidFill>
                  <a:schemeClr val="tx2"/>
                </a:solidFill>
              </a:rPr>
              <a:t>A</a:t>
            </a:r>
            <a:r>
              <a:rPr lang="en-US" sz="3200" b="1" dirty="0" smtClean="0">
                <a:solidFill>
                  <a:schemeClr val="tx2"/>
                </a:solidFill>
              </a:rPr>
              <a:t>ttenuation of </a:t>
            </a:r>
            <a:r>
              <a:rPr lang="en-US" sz="3200" b="1" dirty="0" err="1">
                <a:solidFill>
                  <a:schemeClr val="tx2"/>
                </a:solidFill>
              </a:rPr>
              <a:t>H</a:t>
            </a:r>
            <a:r>
              <a:rPr lang="en-US" sz="3200" b="1" dirty="0" err="1" smtClean="0">
                <a:solidFill>
                  <a:schemeClr val="tx2"/>
                </a:solidFill>
              </a:rPr>
              <a:t>epcidin</a:t>
            </a:r>
            <a:r>
              <a:rPr lang="en-US" sz="3200" b="1" dirty="0" smtClean="0">
                <a:solidFill>
                  <a:schemeClr val="tx2"/>
                </a:solidFill>
              </a:rPr>
              <a:t> Transcription Compared to Wildtype</a:t>
            </a:r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1706088"/>
            <a:ext cx="4203934" cy="393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76400"/>
            <a:ext cx="4419600" cy="408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0" y="5671457"/>
            <a:ext cx="1239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M1: E172X</a:t>
            </a:r>
          </a:p>
          <a:p>
            <a:r>
              <a:rPr lang="en-US" dirty="0" smtClean="0"/>
              <a:t>M2: D174V</a:t>
            </a:r>
          </a:p>
          <a:p>
            <a:r>
              <a:rPr lang="en-US" dirty="0" smtClean="0"/>
              <a:t>M3: R188Q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" y="5671458"/>
            <a:ext cx="123944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6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47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2400"/>
            <a:ext cx="9079744" cy="8382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Variants </a:t>
            </a:r>
            <a:r>
              <a:rPr lang="en-US" sz="3200" b="1" dirty="0" smtClean="0">
                <a:solidFill>
                  <a:schemeClr val="tx2"/>
                </a:solidFill>
              </a:rPr>
              <a:t>Show Reduced Attenuation of Iron Uptake 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52962"/>
            <a:ext cx="9003545" cy="395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1066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361346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43200"/>
            <a:ext cx="5219700" cy="388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0" y="274320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34200" y="5465020"/>
            <a:ext cx="141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Ferrous form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34200" y="6260068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Ferric form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84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2" y="3568446"/>
            <a:ext cx="178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Shicheng Guo</a:t>
            </a:r>
          </a:p>
          <a:p>
            <a:r>
              <a:rPr lang="en-US" dirty="0" smtClean="0"/>
              <a:t>Marshfield Clinic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057400" cy="256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479" y="1014377"/>
            <a:ext cx="1852721" cy="257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0224" y="3528977"/>
            <a:ext cx="1848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Prof. </a:t>
            </a:r>
            <a:r>
              <a:rPr lang="en-US" dirty="0" err="1" smtClean="0"/>
              <a:t>Jiucun</a:t>
            </a:r>
            <a:r>
              <a:rPr lang="en-US" dirty="0" smtClean="0"/>
              <a:t> Wang</a:t>
            </a:r>
          </a:p>
          <a:p>
            <a:r>
              <a:rPr lang="en-US" dirty="0" err="1" smtClean="0"/>
              <a:t>Fudan</a:t>
            </a:r>
            <a:r>
              <a:rPr lang="en-US" dirty="0" smtClean="0"/>
              <a:t> University</a:t>
            </a:r>
            <a:endParaRPr lang="en-US" dirty="0"/>
          </a:p>
        </p:txBody>
      </p:sp>
      <p:pic>
        <p:nvPicPr>
          <p:cNvPr id="8" name="Picture 4" descr="Image result for judith smith madi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637" y="4267200"/>
            <a:ext cx="18002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46237" y="6211669"/>
            <a:ext cx="2268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Assoc</a:t>
            </a:r>
            <a:r>
              <a:rPr lang="en-US" dirty="0" smtClean="0"/>
              <a:t> Prof. Judy Smith</a:t>
            </a:r>
          </a:p>
          <a:p>
            <a:r>
              <a:rPr lang="en-US" dirty="0" smtClean="0"/>
              <a:t>UW-Madison</a:t>
            </a:r>
            <a:endParaRPr lang="en-US" dirty="0"/>
          </a:p>
        </p:txBody>
      </p:sp>
      <p:sp>
        <p:nvSpPr>
          <p:cNvPr id="10" name="AutoShape 2" descr="Image result for narendranath epper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14777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9596" y="6119777"/>
            <a:ext cx="183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Naren</a:t>
            </a:r>
            <a:r>
              <a:rPr lang="en-US" dirty="0" smtClean="0"/>
              <a:t> </a:t>
            </a:r>
            <a:r>
              <a:rPr lang="en-US" dirty="0" err="1" smtClean="0"/>
              <a:t>Epperla</a:t>
            </a:r>
            <a:endParaRPr lang="en-US" dirty="0" smtClean="0"/>
          </a:p>
          <a:p>
            <a:r>
              <a:rPr lang="en-US" dirty="0" smtClean="0"/>
              <a:t>OSU</a:t>
            </a:r>
            <a:endParaRPr lang="en-US" dirty="0"/>
          </a:p>
        </p:txBody>
      </p:sp>
      <p:pic>
        <p:nvPicPr>
          <p:cNvPr id="18437" name="Picture 5" descr="Image result for zhan ye harol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284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86502" y="6240252"/>
            <a:ext cx="127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Zhan Ye </a:t>
            </a:r>
          </a:p>
        </p:txBody>
      </p:sp>
    </p:spTree>
    <p:extLst>
      <p:ext uri="{BB962C8B-B14F-4D97-AF65-F5344CB8AC3E}">
        <p14:creationId xmlns:p14="http://schemas.microsoft.com/office/powerpoint/2010/main" val="29374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Statistical Genetics Vignettes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3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Vignette: Monogenic Recessive Disease Prevalence Estimation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1371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1447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4800" y="14594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6880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19166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2145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23738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26024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2819400"/>
            <a:ext cx="2380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" y="30596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3288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" y="3288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" y="3516868"/>
            <a:ext cx="2380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3974068"/>
            <a:ext cx="2380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" y="37454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04800" y="42026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304800" y="4431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304800" y="46598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304800" y="4876800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ATGGGCATA</a:t>
            </a:r>
            <a:r>
              <a:rPr lang="en-US" sz="2000" b="1" dirty="0" smtClean="0">
                <a:solidFill>
                  <a:srgbClr val="00B050"/>
                </a:solidFill>
              </a:rPr>
              <a:t>C</a:t>
            </a:r>
            <a:r>
              <a:rPr lang="en-US" sz="2000" dirty="0" smtClean="0"/>
              <a:t>GCCTTT</a:t>
            </a:r>
            <a:endParaRPr lang="en-US" sz="2000" dirty="0"/>
          </a:p>
        </p:txBody>
      </p:sp>
      <p:sp>
        <p:nvSpPr>
          <p:cNvPr id="24" name="Striped Right Arrow 23"/>
          <p:cNvSpPr/>
          <p:nvPr/>
        </p:nvSpPr>
        <p:spPr>
          <a:xfrm>
            <a:off x="2667000" y="2948997"/>
            <a:ext cx="1130808" cy="5862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295400" y="5246132"/>
            <a:ext cx="88990" cy="878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Oval 25"/>
          <p:cNvSpPr/>
          <p:nvPr/>
        </p:nvSpPr>
        <p:spPr>
          <a:xfrm>
            <a:off x="1295400" y="5398532"/>
            <a:ext cx="88990" cy="878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Oval 26"/>
          <p:cNvSpPr/>
          <p:nvPr/>
        </p:nvSpPr>
        <p:spPr>
          <a:xfrm>
            <a:off x="1295400" y="5550932"/>
            <a:ext cx="88990" cy="878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/>
          <p:cNvSpPr txBox="1"/>
          <p:nvPr/>
        </p:nvSpPr>
        <p:spPr>
          <a:xfrm>
            <a:off x="4114800" y="1600200"/>
            <a:ext cx="28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ATGGGCATA</a:t>
            </a:r>
            <a:r>
              <a:rPr lang="en-US" sz="2400" b="1" dirty="0" smtClean="0">
                <a:solidFill>
                  <a:srgbClr val="00B050"/>
                </a:solidFill>
              </a:rPr>
              <a:t>C</a:t>
            </a:r>
            <a:r>
              <a:rPr lang="en-US" sz="2400" dirty="0" smtClean="0"/>
              <a:t>GCCTTT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4114800" y="1840468"/>
            <a:ext cx="28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ATGGGCATA</a:t>
            </a:r>
            <a:r>
              <a:rPr lang="en-US" sz="2400" b="1" dirty="0" smtClean="0">
                <a:solidFill>
                  <a:srgbClr val="00B050"/>
                </a:solidFill>
              </a:rPr>
              <a:t>C</a:t>
            </a:r>
            <a:r>
              <a:rPr lang="en-US" sz="2400" dirty="0" smtClean="0"/>
              <a:t>GCCTTT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4114800" y="3135868"/>
            <a:ext cx="28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ATGGGCATA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 smtClean="0"/>
              <a:t>GCCTTT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114800" y="2907268"/>
            <a:ext cx="28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ATGGGCATA</a:t>
            </a:r>
            <a:r>
              <a:rPr lang="en-US" sz="2400" b="1" dirty="0" smtClean="0">
                <a:solidFill>
                  <a:srgbClr val="00B050"/>
                </a:solidFill>
              </a:rPr>
              <a:t>C</a:t>
            </a:r>
            <a:r>
              <a:rPr lang="en-US" sz="2400" dirty="0" smtClean="0"/>
              <a:t>GCCTTT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4114800" y="4431268"/>
            <a:ext cx="28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ATGGGCATA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 smtClean="0"/>
              <a:t>GCCTTT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4114800" y="4659868"/>
            <a:ext cx="28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ATGGGCATA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 smtClean="0"/>
              <a:t>GCCTTT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96200" y="1688068"/>
                <a:ext cx="6418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1688068"/>
                <a:ext cx="64184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239000" y="2974427"/>
                <a:ext cx="179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2</m:t>
                      </m:r>
                      <m:r>
                        <a:rPr lang="en-US" sz="2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2974427"/>
                <a:ext cx="179869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315200" y="4495800"/>
                <a:ext cx="1562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495800"/>
                <a:ext cx="1562351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57400" y="5550932"/>
                <a:ext cx="22184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𝑓𝑟𝑒𝑞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5550932"/>
                <a:ext cx="2218492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57400" y="6031468"/>
                <a:ext cx="28350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𝑓𝑟𝑒𝑞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=1−</m:t>
                      </m:r>
                      <m:r>
                        <a:rPr lang="en-US" sz="2800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6031468"/>
                <a:ext cx="283500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95725"/>
            <a:ext cx="65055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Recessive Disease Prevalence Estimation</a:t>
            </a:r>
            <a:endParaRPr lang="en-US" sz="36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200" y="914400"/>
            <a:ext cx="899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200" y="990600"/>
            <a:ext cx="899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1228263"/>
            <a:ext cx="841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From a sample of 2n sequences from the general </a:t>
            </a:r>
          </a:p>
          <a:p>
            <a:r>
              <a:rPr lang="en-US" sz="3200" dirty="0" smtClean="0"/>
              <a:t>population, we want to estimate the frequency </a:t>
            </a:r>
          </a:p>
          <a:p>
            <a:r>
              <a:rPr lang="en-US" sz="3200" dirty="0"/>
              <a:t>o</a:t>
            </a:r>
            <a:r>
              <a:rPr lang="en-US" sz="3200" dirty="0" smtClean="0"/>
              <a:t>f individuals with a recessive disease (q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) 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3124200"/>
            <a:ext cx="8535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dirty="0" smtClean="0"/>
              <a:t> individuals from the sample of 2n, harbor a disease-causing allele</a:t>
            </a:r>
            <a:endParaRPr lang="en-US" sz="2400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73448"/>
            <a:ext cx="67341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61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9" y="380999"/>
            <a:ext cx="8694855" cy="556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0" y="685800"/>
            <a:ext cx="2279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Oculocutaneous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albinism type 1A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31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8" y="1847483"/>
            <a:ext cx="8872282" cy="501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"/>
            <a:ext cx="68199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" y="914400"/>
            <a:ext cx="6648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9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382000" cy="152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high throughput settings, distinguishing between signals generated under the null and alternative models can be convoluted.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/>
                </a:solidFill>
              </a:rPr>
              <a:t>Vignette: Multiplicity Correction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9627"/>
              </p:ext>
            </p:extLst>
          </p:nvPr>
        </p:nvGraphicFramePr>
        <p:xfrm>
          <a:off x="990600" y="3124200"/>
          <a:ext cx="6324599" cy="3074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231"/>
                <a:gridCol w="1237842"/>
                <a:gridCol w="1237842"/>
                <a:gridCol w="1237842"/>
                <a:gridCol w="1237842"/>
              </a:tblGrid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1.60E-07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2.83E-07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6.51E-08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8.62E-08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4.11E-08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3.02E-07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3.76E-07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3.42E-07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1.47E-07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1.03E-07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5.17E-07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3.84E-07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3.90E-07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3.01E-07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1.51E-07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6.05E-07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4.00E-07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3.97E-07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6.86E-07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2.02E-07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6.12E-07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4.59E-07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4.25E-07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7.30E-07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5.32E-07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7.70E-07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5.80E-07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5.41E-07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7.34E-07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6.51E-07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71600" y="278713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Exp1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67000" y="2754868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Exp2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86200" y="274320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Exp3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81600" y="274320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Exp4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400800" y="274320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Exp5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053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Background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232313"/>
              </p:ext>
            </p:extLst>
          </p:nvPr>
        </p:nvGraphicFramePr>
        <p:xfrm>
          <a:off x="381000" y="1752600"/>
          <a:ext cx="6324599" cy="588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231"/>
                <a:gridCol w="1237842"/>
                <a:gridCol w="1237842"/>
                <a:gridCol w="1237842"/>
                <a:gridCol w="1237842"/>
              </a:tblGrid>
              <a:tr h="588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1.60E-07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2.83E-07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6.51E-08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8.62E-08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4.11E-08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096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/>
                </a:solidFill>
              </a:rPr>
              <a:t>Vignette: Multiplicity Correction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133933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Exp1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1307068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Exp2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00400" y="129540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Exp3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95800" y="129540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Exp4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129540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Exp5</a:t>
            </a:r>
            <a:endParaRPr lang="en-US" sz="2400" b="1" dirty="0"/>
          </a:p>
        </p:txBody>
      </p:sp>
      <p:sp>
        <p:nvSpPr>
          <p:cNvPr id="13" name="Oval 12"/>
          <p:cNvSpPr/>
          <p:nvPr/>
        </p:nvSpPr>
        <p:spPr>
          <a:xfrm>
            <a:off x="7010400" y="2133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62800" y="2133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15200" y="2133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2939" y="2743200"/>
            <a:ext cx="70862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Given n tests, what is the distribution of </a:t>
            </a:r>
          </a:p>
          <a:p>
            <a:pPr algn="ctr"/>
            <a:r>
              <a:rPr lang="en-US" sz="3200" b="1" dirty="0" smtClean="0">
                <a:solidFill>
                  <a:schemeClr val="tx2"/>
                </a:solidFill>
              </a:rPr>
              <a:t>top-ranked p-values under the null? 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800" y="2743200"/>
            <a:ext cx="7243373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41" y="4969247"/>
            <a:ext cx="49339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6200" y="4189710"/>
            <a:ext cx="9138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Using order statistics, we can derive the density of an arbitrarily-ranked </a:t>
            </a:r>
          </a:p>
          <a:p>
            <a:r>
              <a:rPr lang="en-US" sz="2400" dirty="0" smtClean="0"/>
              <a:t>(</a:t>
            </a:r>
            <a:r>
              <a:rPr lang="en-US" sz="2400" dirty="0" err="1" smtClean="0"/>
              <a:t>i</a:t>
            </a:r>
            <a:r>
              <a:rPr lang="en-US" sz="2400" baseline="30000" dirty="0" err="1" smtClean="0"/>
              <a:t>th</a:t>
            </a:r>
            <a:r>
              <a:rPr lang="en-US" sz="2400" dirty="0" smtClean="0"/>
              <a:t> rank) random variable having distribution function F: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/>
                </a:solidFill>
              </a:rPr>
              <a:t>Vignette: Multiplicity Correction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629274" y="2721429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29200" y="4244647"/>
            <a:ext cx="258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Dunn-</a:t>
            </a:r>
            <a:r>
              <a:rPr lang="en-US" sz="2000" b="1" dirty="0" err="1" smtClean="0">
                <a:solidFill>
                  <a:schemeClr val="tx2"/>
                </a:solidFill>
              </a:rPr>
              <a:t>Sidak</a:t>
            </a:r>
            <a:r>
              <a:rPr lang="en-US" sz="2000" b="1" dirty="0" smtClean="0">
                <a:solidFill>
                  <a:schemeClr val="tx2"/>
                </a:solidFill>
              </a:rPr>
              <a:t> Correction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255" y="1334602"/>
            <a:ext cx="14287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141" y="4181475"/>
            <a:ext cx="19621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970" y="3463597"/>
            <a:ext cx="4991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3400" y="1836003"/>
            <a:ext cx="83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Under uniformly-distributed p-values, the pdf of the top-ranked 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P-value is: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2286000"/>
            <a:ext cx="45434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3400" y="1282512"/>
            <a:ext cx="281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Using the transform: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2400" y="3094265"/>
            <a:ext cx="8437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Hence, the p-value testing the significance of the of the top-ranked finding is: 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054" y="5319141"/>
            <a:ext cx="8504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However, null p-values are never </a:t>
            </a:r>
            <a:r>
              <a:rPr lang="en-US" sz="2000" b="1" dirty="0" err="1" smtClean="0">
                <a:solidFill>
                  <a:schemeClr val="tx2"/>
                </a:solidFill>
              </a:rPr>
              <a:t>i.i.d</a:t>
            </a:r>
            <a:r>
              <a:rPr lang="en-US" sz="2000" b="1" dirty="0" smtClean="0">
                <a:solidFill>
                  <a:schemeClr val="tx2"/>
                </a:solidFill>
              </a:rPr>
              <a:t>. uniformly-distributed random variables 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due to statistical artifacts, population stratification, etc.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4876800"/>
            <a:ext cx="906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62054" y="5257800"/>
            <a:ext cx="8504123" cy="853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/>
                </a:solidFill>
              </a:rPr>
              <a:t>Vignette: Multiplicity Correction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68648"/>
            <a:ext cx="14287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0999" y="1288587"/>
            <a:ext cx="527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Solution: Generalize the null density of 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0999" y="1288587"/>
            <a:ext cx="6781801" cy="616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276600"/>
            <a:ext cx="7751552" cy="12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81200" y="1926771"/>
            <a:ext cx="40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Treat     as Gamma-distributed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21" y="2026101"/>
            <a:ext cx="268879" cy="3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828800" y="1905000"/>
            <a:ext cx="4365171" cy="500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2400" y="2669917"/>
            <a:ext cx="758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Therefore, for an observed top-ranked –log p-value of     ,  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14" y="2697514"/>
            <a:ext cx="315686" cy="43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2770" y="4732272"/>
            <a:ext cx="6122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Using data from a large study on extreme BMI</a:t>
            </a:r>
            <a:r>
              <a:rPr lang="en-US" sz="2400" b="1" dirty="0" smtClean="0">
                <a:solidFill>
                  <a:schemeClr val="tx2"/>
                </a:solidFill>
              </a:rPr>
              <a:t>,</a:t>
            </a:r>
            <a:endParaRPr lang="en-US" dirty="0"/>
          </a:p>
        </p:txBody>
      </p:sp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41" y="5519736"/>
            <a:ext cx="1783451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31" y="5466155"/>
            <a:ext cx="2346737" cy="52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2913560" y="5726903"/>
            <a:ext cx="134321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99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Vignette: A fine mapping theorem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Consider a 2-locus model, one </a:t>
            </a:r>
            <a:r>
              <a:rPr lang="en-US" sz="2400" dirty="0" err="1" smtClean="0"/>
              <a:t>biallelic</a:t>
            </a:r>
            <a:r>
              <a:rPr lang="en-US" sz="2400" dirty="0" smtClean="0"/>
              <a:t> site is causal with respect to a binary disease outcome, and the other </a:t>
            </a:r>
            <a:r>
              <a:rPr lang="en-US" sz="2400" dirty="0" err="1" smtClean="0"/>
              <a:t>biallelic</a:t>
            </a:r>
            <a:r>
              <a:rPr lang="en-US" sz="2400" dirty="0" smtClean="0"/>
              <a:t> site is in linkage disequilibrium with the causal site 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38400" y="5514976"/>
            <a:ext cx="289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95600" y="5286376"/>
            <a:ext cx="0" cy="22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53000" y="5286376"/>
            <a:ext cx="0" cy="22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0" y="4752976"/>
            <a:ext cx="1124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A1/A2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9600" y="4752976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B1/B2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91" y="5819775"/>
            <a:ext cx="914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4638676"/>
            <a:ext cx="53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7" y="5815293"/>
            <a:ext cx="6191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57200" y="2895600"/>
            <a:ext cx="8202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Luo et al., 1997 showed for quantitative traits, the proportion </a:t>
            </a:r>
          </a:p>
          <a:p>
            <a:r>
              <a:rPr lang="en-US" sz="2400" dirty="0" smtClean="0"/>
              <a:t>    of additive variance of a trait due to a marker in linkage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disequilibrium with a causal QTL (            ) is simply </a:t>
            </a:r>
            <a:endParaRPr lang="en-US" sz="2400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646714"/>
            <a:ext cx="381000" cy="54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699782"/>
            <a:ext cx="8096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Fine mapping theorem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" y="1828801"/>
            <a:ext cx="2305048" cy="83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11" y="1027410"/>
            <a:ext cx="6432690" cy="567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1752600"/>
            <a:ext cx="23622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199" y="2819400"/>
            <a:ext cx="235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Maadooliat et al., 2016</a:t>
            </a:r>
            <a:endParaRPr lang="en-US" dirty="0"/>
          </a:p>
        </p:txBody>
      </p:sp>
      <p:pic>
        <p:nvPicPr>
          <p:cNvPr id="10" name="Picture 2" descr="Image result for mehdi maadooli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" y="3733800"/>
            <a:ext cx="2539924" cy="141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200" y="5288339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Assist Prof. Mehdi Maadooliat</a:t>
            </a:r>
          </a:p>
          <a:p>
            <a:r>
              <a:rPr lang="en-US" dirty="0" smtClean="0"/>
              <a:t>Marquette University</a:t>
            </a:r>
          </a:p>
        </p:txBody>
      </p:sp>
    </p:spTree>
    <p:extLst>
      <p:ext uri="{BB962C8B-B14F-4D97-AF65-F5344CB8AC3E}">
        <p14:creationId xmlns:p14="http://schemas.microsoft.com/office/powerpoint/2010/main" val="25777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3" y="1966913"/>
            <a:ext cx="8712953" cy="46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79" y="188564"/>
            <a:ext cx="4252862" cy="157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842" y="188564"/>
            <a:ext cx="44731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Enables Inference of OR at </a:t>
            </a:r>
          </a:p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Causal Sites using Data from </a:t>
            </a:r>
          </a:p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LD Markers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Fine mapping theorem application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36861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1143000"/>
            <a:ext cx="3762375" cy="482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7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Identity-by-Descent Mapping 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7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Identity-by-Descent</a:t>
            </a:r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4210723" y="1480073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58523" y="1524000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6"/>
            <a:endCxn id="5" idx="1"/>
          </p:cNvCxnSpPr>
          <p:nvPr/>
        </p:nvCxnSpPr>
        <p:spPr>
          <a:xfrm flipV="1">
            <a:off x="5125123" y="1937049"/>
            <a:ext cx="533400" cy="2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91823" y="1937049"/>
            <a:ext cx="0" cy="10347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77323" y="2971800"/>
            <a:ext cx="35052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77323" y="2971800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20323" y="2971800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39523" y="2971800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182523" y="2971800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220123" y="3489175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58232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390017" y="3505200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732494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686723" y="3962176"/>
            <a:ext cx="533400" cy="2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875417" y="3517302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953423" y="3962400"/>
            <a:ext cx="2689" cy="609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15123" y="4572000"/>
            <a:ext cx="35052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328570" y="4572000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58801" y="4571999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20323" y="4571998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71370" y="5089373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47770" y="5089373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46046" y="5089373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76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646894" y="3885976"/>
            <a:ext cx="533400" cy="2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180294" y="3489175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8" idx="0"/>
          </p:cNvCxnSpPr>
          <p:nvPr/>
        </p:nvCxnSpPr>
        <p:spPr>
          <a:xfrm>
            <a:off x="7875494" y="3886202"/>
            <a:ext cx="0" cy="11429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418294" y="50292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4598894" y="16764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122894" y="1676400"/>
            <a:ext cx="0" cy="533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970494" y="16764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795670" y="16764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627120" y="3679675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836894" y="3930351"/>
            <a:ext cx="0" cy="2906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836894" y="3679675"/>
            <a:ext cx="0" cy="2606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751294" y="3651549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985735" y="3602019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113494" y="3602019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84850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6374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903694" y="3651549"/>
            <a:ext cx="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903694" y="3839584"/>
            <a:ext cx="0" cy="1929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903694" y="4032549"/>
            <a:ext cx="0" cy="158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160546" y="360101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265894" y="3610984"/>
            <a:ext cx="0" cy="42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5894" y="3962400"/>
            <a:ext cx="0" cy="1929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1604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3890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246094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461248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265894" y="3657600"/>
            <a:ext cx="0" cy="374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7799294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951694" y="5257800"/>
            <a:ext cx="0" cy="42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951694" y="5609216"/>
            <a:ext cx="0" cy="1929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951694" y="5304416"/>
            <a:ext cx="0" cy="374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846294" y="5235722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027381" y="5235722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751294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4979894" y="5263850"/>
            <a:ext cx="0" cy="2606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4979894" y="5606750"/>
            <a:ext cx="0" cy="1844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4979894" y="5502422"/>
            <a:ext cx="0" cy="1363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4979894" y="5486400"/>
            <a:ext cx="297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979894" y="5638800"/>
            <a:ext cx="297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Image result for mehdi maadooli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2" r="31254" b="22581"/>
          <a:stretch/>
        </p:blipFill>
        <p:spPr bwMode="auto">
          <a:xfrm>
            <a:off x="152400" y="839892"/>
            <a:ext cx="2514600" cy="244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119743" y="326767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Assist Prof. Mehdi Maadooliat</a:t>
            </a:r>
          </a:p>
          <a:p>
            <a:r>
              <a:rPr lang="en-US" dirty="0" smtClean="0"/>
              <a:t>Marquette </a:t>
            </a:r>
          </a:p>
          <a:p>
            <a:r>
              <a:rPr lang="en-US" dirty="0" smtClean="0"/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6555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Shared Chromosomal Regions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b="1" dirty="0" smtClean="0">
                <a:solidFill>
                  <a:schemeClr val="tx2"/>
                </a:solidFill>
              </a:rPr>
              <a:t>Simplified Analytic Model</a:t>
            </a:r>
            <a:endParaRPr lang="en-US" sz="31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>
            <a:endCxn id="13" idx="0"/>
          </p:cNvCxnSpPr>
          <p:nvPr/>
        </p:nvCxnSpPr>
        <p:spPr>
          <a:xfrm flipH="1">
            <a:off x="636588" y="2056147"/>
            <a:ext cx="2324100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03288" y="51041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46188" y="510414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70088" y="510414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51088" y="5112085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32088" y="512319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95438" y="51041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13088" y="51422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2288" y="51041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94088" y="514701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32275" y="5177172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43338" y="5147010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7" name="Straight Connector 16"/>
          <p:cNvCxnSpPr>
            <a:endCxn id="6" idx="0"/>
          </p:cNvCxnSpPr>
          <p:nvPr/>
        </p:nvCxnSpPr>
        <p:spPr>
          <a:xfrm flipH="1">
            <a:off x="1017588" y="2056147"/>
            <a:ext cx="1943100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0"/>
          </p:cNvCxnSpPr>
          <p:nvPr/>
        </p:nvCxnSpPr>
        <p:spPr>
          <a:xfrm flipH="1">
            <a:off x="1360488" y="2056147"/>
            <a:ext cx="1611312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5" idx="0"/>
          </p:cNvCxnSpPr>
          <p:nvPr/>
        </p:nvCxnSpPr>
        <p:spPr>
          <a:xfrm>
            <a:off x="2960688" y="2056147"/>
            <a:ext cx="1385887" cy="31210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1" idx="0"/>
          </p:cNvCxnSpPr>
          <p:nvPr/>
        </p:nvCxnSpPr>
        <p:spPr>
          <a:xfrm flipH="1">
            <a:off x="1709738" y="2056147"/>
            <a:ext cx="1262062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8" idx="0"/>
          </p:cNvCxnSpPr>
          <p:nvPr/>
        </p:nvCxnSpPr>
        <p:spPr>
          <a:xfrm flipH="1">
            <a:off x="2084388" y="2056147"/>
            <a:ext cx="876300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0"/>
          </p:cNvCxnSpPr>
          <p:nvPr/>
        </p:nvCxnSpPr>
        <p:spPr>
          <a:xfrm flipH="1">
            <a:off x="2465388" y="2056147"/>
            <a:ext cx="495300" cy="30559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0"/>
          </p:cNvCxnSpPr>
          <p:nvPr/>
        </p:nvCxnSpPr>
        <p:spPr>
          <a:xfrm flipH="1">
            <a:off x="2846388" y="2056147"/>
            <a:ext cx="125412" cy="30670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2" idx="0"/>
          </p:cNvCxnSpPr>
          <p:nvPr/>
        </p:nvCxnSpPr>
        <p:spPr>
          <a:xfrm>
            <a:off x="2971800" y="2094247"/>
            <a:ext cx="255588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4" idx="0"/>
          </p:cNvCxnSpPr>
          <p:nvPr/>
        </p:nvCxnSpPr>
        <p:spPr>
          <a:xfrm>
            <a:off x="2960688" y="2056147"/>
            <a:ext cx="647700" cy="30908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6" idx="0"/>
          </p:cNvCxnSpPr>
          <p:nvPr/>
        </p:nvCxnSpPr>
        <p:spPr>
          <a:xfrm>
            <a:off x="2960688" y="2056147"/>
            <a:ext cx="996950" cy="30908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659313" y="514859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018088" y="514859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Connector 28"/>
          <p:cNvCxnSpPr>
            <a:endCxn id="27" idx="0"/>
          </p:cNvCxnSpPr>
          <p:nvPr/>
        </p:nvCxnSpPr>
        <p:spPr>
          <a:xfrm>
            <a:off x="2960688" y="2046622"/>
            <a:ext cx="1812925" cy="31019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8" idx="0"/>
          </p:cNvCxnSpPr>
          <p:nvPr/>
        </p:nvCxnSpPr>
        <p:spPr>
          <a:xfrm>
            <a:off x="2971800" y="2027572"/>
            <a:ext cx="2160588" cy="31210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5"/>
          <p:cNvSpPr txBox="1">
            <a:spLocks noChangeArrowheads="1"/>
          </p:cNvSpPr>
          <p:nvPr/>
        </p:nvSpPr>
        <p:spPr bwMode="auto">
          <a:xfrm>
            <a:off x="1954213" y="1567197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000" b="1"/>
              <a:t>Simplistic Model</a:t>
            </a:r>
          </a:p>
        </p:txBody>
      </p:sp>
      <p:sp>
        <p:nvSpPr>
          <p:cNvPr id="32" name="TextBox 66"/>
          <p:cNvSpPr txBox="1">
            <a:spLocks noChangeArrowheads="1"/>
          </p:cNvSpPr>
          <p:nvPr/>
        </p:nvSpPr>
        <p:spPr bwMode="auto">
          <a:xfrm rot="16200000">
            <a:off x="-1261269" y="3396791"/>
            <a:ext cx="304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/>
              <a:t>Increasing number of meioses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454025" y="2076785"/>
            <a:ext cx="41275" cy="29511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19800" y="5031122"/>
            <a:ext cx="2057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10200" y="1567197"/>
            <a:ext cx="0" cy="5210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0" y="1567197"/>
            <a:ext cx="0" cy="5210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5-Point Star 36"/>
          <p:cNvSpPr/>
          <p:nvPr/>
        </p:nvSpPr>
        <p:spPr>
          <a:xfrm>
            <a:off x="7111365" y="4872372"/>
            <a:ext cx="209550" cy="23794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8077200" y="5039060"/>
            <a:ext cx="9144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62600" y="5039060"/>
            <a:ext cx="4572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562600" y="2814972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5-Point Star 40"/>
          <p:cNvSpPr/>
          <p:nvPr/>
        </p:nvSpPr>
        <p:spPr>
          <a:xfrm>
            <a:off x="7086600" y="2662572"/>
            <a:ext cx="209550" cy="23794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5562600" y="3043572"/>
            <a:ext cx="3429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52"/>
          <p:cNvSpPr txBox="1">
            <a:spLocks noChangeArrowheads="1"/>
          </p:cNvSpPr>
          <p:nvPr/>
        </p:nvSpPr>
        <p:spPr bwMode="auto">
          <a:xfrm>
            <a:off x="6396038" y="1595772"/>
            <a:ext cx="1849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/>
              <a:t>Disease mutation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7235825" y="1900572"/>
            <a:ext cx="155575" cy="67945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triped Right Arrow 44"/>
          <p:cNvSpPr/>
          <p:nvPr/>
        </p:nvSpPr>
        <p:spPr>
          <a:xfrm rot="5400000">
            <a:off x="6987382" y="3277728"/>
            <a:ext cx="457200" cy="2936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562600" y="3916697"/>
            <a:ext cx="2514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5-Point Star 46"/>
          <p:cNvSpPr/>
          <p:nvPr/>
        </p:nvSpPr>
        <p:spPr>
          <a:xfrm>
            <a:off x="7086600" y="3763662"/>
            <a:ext cx="209550" cy="23794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562600" y="4110372"/>
            <a:ext cx="2514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077200" y="4110372"/>
            <a:ext cx="982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74025" y="3916697"/>
            <a:ext cx="9858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triped Right Arrow 50"/>
          <p:cNvSpPr/>
          <p:nvPr/>
        </p:nvSpPr>
        <p:spPr>
          <a:xfrm rot="5400000">
            <a:off x="7019132" y="4330240"/>
            <a:ext cx="457200" cy="32226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6019800" y="5253372"/>
            <a:ext cx="20574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077200" y="5253372"/>
            <a:ext cx="982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545138" y="5253372"/>
            <a:ext cx="492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010525" y="3924635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8010525" y="3924635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56300" y="5067635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956300" y="5067635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3"/>
          <p:cNvSpPr txBox="1">
            <a:spLocks noChangeArrowheads="1"/>
          </p:cNvSpPr>
          <p:nvPr/>
        </p:nvSpPr>
        <p:spPr bwMode="auto">
          <a:xfrm>
            <a:off x="1590675" y="5481972"/>
            <a:ext cx="282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/>
              <a:t>Current affected individuals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52400" y="1418456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52400" y="1448780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46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143000"/>
            <a:ext cx="5257800" cy="5562600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Linkage mapping in multiplex families: Rare, highly penetrant alleles identified primarily in uncommon diseases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Linkage in affected sib pairs: Some chromosomal regions identified in both common and rare diseases, but infrequently leading to specific alleles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     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GWAS: Numerous high </a:t>
            </a:r>
            <a:r>
              <a:rPr lang="en-US" sz="2400" dirty="0" err="1" smtClean="0">
                <a:solidFill>
                  <a:schemeClr val="tx2"/>
                </a:solidFill>
              </a:rPr>
              <a:t>freq</a:t>
            </a:r>
            <a:r>
              <a:rPr lang="en-US" sz="2400" dirty="0" smtClean="0">
                <a:solidFill>
                  <a:schemeClr val="tx2"/>
                </a:solidFill>
              </a:rPr>
              <a:t> alleles found of mild effect sizes for common diseases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Association-based NGS: Typically, rare variants found at GWAS-identified genes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76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</a:rPr>
              <a:t>Genetic Architecture of Diseases: Results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Image result for multiplex linkage families huntingtons venezuela pedig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3612669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06334" y="2438400"/>
            <a:ext cx="1465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Gusella</a:t>
            </a:r>
            <a:r>
              <a:rPr lang="en-US" sz="900" dirty="0" smtClean="0"/>
              <a:t> </a:t>
            </a:r>
            <a:r>
              <a:rPr lang="en-US" sz="900" i="1" dirty="0" smtClean="0"/>
              <a:t>et al. </a:t>
            </a:r>
            <a:r>
              <a:rPr lang="en-US" sz="900" dirty="0" smtClean="0"/>
              <a:t>(1983) </a:t>
            </a:r>
            <a:r>
              <a:rPr lang="en-US" sz="900" i="1" dirty="0" smtClean="0"/>
              <a:t>Nature</a:t>
            </a:r>
            <a:endParaRPr lang="en-US" sz="900" i="1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5" y="2706216"/>
            <a:ext cx="311467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840962" y="4036368"/>
            <a:ext cx="16642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Prescott </a:t>
            </a:r>
            <a:r>
              <a:rPr lang="en-US" sz="900" i="1" dirty="0" smtClean="0"/>
              <a:t>et al. </a:t>
            </a:r>
            <a:r>
              <a:rPr lang="en-US" sz="900" dirty="0" smtClean="0"/>
              <a:t>(2006) </a:t>
            </a:r>
            <a:r>
              <a:rPr lang="en-US" sz="900" i="1" dirty="0" err="1" smtClean="0"/>
              <a:t>Mol</a:t>
            </a:r>
            <a:r>
              <a:rPr lang="en-US" sz="900" i="1" dirty="0" smtClean="0"/>
              <a:t> Psych</a:t>
            </a:r>
            <a:endParaRPr lang="en-US" sz="900" i="1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3" y="4269432"/>
            <a:ext cx="2895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840962" y="5788968"/>
            <a:ext cx="1643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Fritsche </a:t>
            </a:r>
            <a:r>
              <a:rPr lang="en-US" sz="900" i="1" dirty="0" smtClean="0"/>
              <a:t>et al. </a:t>
            </a:r>
            <a:r>
              <a:rPr lang="en-US" sz="900" dirty="0" smtClean="0"/>
              <a:t>(2016) </a:t>
            </a:r>
            <a:r>
              <a:rPr lang="en-US" sz="900" i="1" dirty="0" smtClean="0"/>
              <a:t>Nat Genet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341201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636"/>
            <a:ext cx="8210878" cy="5014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Pretty Plots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35814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71663"/>
            <a:ext cx="416718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28600" y="3378200"/>
            <a:ext cx="18494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Shared Region (cM)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75" y="2116138"/>
            <a:ext cx="590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Symbol" pitchFamily="18" charset="2"/>
              </a:rPr>
              <a:t>F</a:t>
            </a:r>
            <a:r>
              <a:rPr lang="en-US" b="1" dirty="0">
                <a:latin typeface="+mn-lt"/>
              </a:rPr>
              <a:t>(s)</a:t>
            </a:r>
            <a:endParaRPr lang="en-US" b="1" dirty="0">
              <a:latin typeface="Symbol" pitchFamily="18" charset="2"/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85800" y="973138"/>
            <a:ext cx="1028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2 patients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3532188" y="2938463"/>
            <a:ext cx="8334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recomb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4876800" y="1935163"/>
            <a:ext cx="1133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10 patients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" y="973138"/>
            <a:ext cx="1028700" cy="339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53000" y="1947863"/>
            <a:ext cx="1028700" cy="338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4267200"/>
            <a:ext cx="2976563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990600" y="4373563"/>
            <a:ext cx="1133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50 patients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66800" y="4386263"/>
            <a:ext cx="1028700" cy="338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59488" y="2908300"/>
            <a:ext cx="238125" cy="1698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7419975" y="1693863"/>
            <a:ext cx="939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8 cM avg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297613" y="2055813"/>
            <a:ext cx="1246187" cy="8524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5791200" y="5345113"/>
            <a:ext cx="2876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95% </a:t>
            </a:r>
            <a:r>
              <a:rPr lang="en-US" altLang="en-US" sz="1600" b="1" dirty="0" smtClean="0"/>
              <a:t>Interval </a:t>
            </a:r>
            <a:r>
              <a:rPr lang="en-US" altLang="en-US" sz="1600" b="1" dirty="0"/>
              <a:t>(0.97 </a:t>
            </a:r>
            <a:r>
              <a:rPr lang="en-US" altLang="en-US" sz="1600" b="1" dirty="0" err="1"/>
              <a:t>cM</a:t>
            </a:r>
            <a:r>
              <a:rPr lang="en-US" altLang="en-US" sz="1600" b="1" dirty="0"/>
              <a:t>, 22.3 </a:t>
            </a:r>
            <a:r>
              <a:rPr lang="en-US" altLang="en-US" sz="1600" b="1" dirty="0" err="1"/>
              <a:t>cM</a:t>
            </a:r>
            <a:r>
              <a:rPr lang="en-US" altLang="en-US" sz="1600" b="1" dirty="0"/>
              <a:t>)</a:t>
            </a:r>
          </a:p>
        </p:txBody>
      </p: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2895599" y="654050"/>
            <a:ext cx="4334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 dirty="0"/>
              <a:t>5 </a:t>
            </a:r>
            <a:r>
              <a:rPr lang="en-US" altLang="en-US" b="1" dirty="0" err="1"/>
              <a:t>Meioses</a:t>
            </a:r>
            <a:r>
              <a:rPr lang="en-US" altLang="en-US" b="1" dirty="0"/>
              <a:t> Since Founder </a:t>
            </a:r>
            <a:r>
              <a:rPr lang="en-US" altLang="en-US" b="1" dirty="0" smtClean="0"/>
              <a:t>Assumed</a:t>
            </a:r>
            <a:endParaRPr lang="en-US" alt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52400" y="656692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52400" y="687016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3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636"/>
            <a:ext cx="8255260" cy="850106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Monte Carlo Simulations</a:t>
            </a:r>
            <a:endParaRPr lang="en-US" sz="3600" b="1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863588" y="1628800"/>
            <a:ext cx="1548172" cy="16561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20" idx="1"/>
          </p:cNvCxnSpPr>
          <p:nvPr/>
        </p:nvCxnSpPr>
        <p:spPr>
          <a:xfrm>
            <a:off x="2411760" y="1628800"/>
            <a:ext cx="3606577" cy="16930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87624" y="2960948"/>
            <a:ext cx="288032" cy="3240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47564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295636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907704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19772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95836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71900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47964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824028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00092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6156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763688" y="2348880"/>
            <a:ext cx="864096" cy="9361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5" idx="0"/>
          </p:cNvCxnSpPr>
          <p:nvPr/>
        </p:nvCxnSpPr>
        <p:spPr>
          <a:xfrm flipH="1">
            <a:off x="3239852" y="2168860"/>
            <a:ext cx="324036" cy="11161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475656" y="2600908"/>
            <a:ext cx="576064" cy="704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0"/>
          </p:cNvCxnSpPr>
          <p:nvPr/>
        </p:nvCxnSpPr>
        <p:spPr>
          <a:xfrm>
            <a:off x="3491880" y="2475346"/>
            <a:ext cx="324036" cy="8096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7" idx="0"/>
          </p:cNvCxnSpPr>
          <p:nvPr/>
        </p:nvCxnSpPr>
        <p:spPr>
          <a:xfrm flipH="1">
            <a:off x="4391980" y="2622492"/>
            <a:ext cx="180020" cy="6624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8" idx="0"/>
          </p:cNvCxnSpPr>
          <p:nvPr/>
        </p:nvCxnSpPr>
        <p:spPr>
          <a:xfrm flipH="1">
            <a:off x="4968044" y="2879322"/>
            <a:ext cx="144016" cy="4056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9" idx="0"/>
          </p:cNvCxnSpPr>
          <p:nvPr/>
        </p:nvCxnSpPr>
        <p:spPr>
          <a:xfrm flipH="1">
            <a:off x="5544108" y="3105044"/>
            <a:ext cx="57736" cy="1799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6660232" y="3134758"/>
            <a:ext cx="136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Founders</a:t>
            </a:r>
            <a:endParaRPr lang="en-US" sz="2400" b="1" dirty="0"/>
          </a:p>
        </p:txBody>
      </p:sp>
      <p:cxnSp>
        <p:nvCxnSpPr>
          <p:cNvPr id="1039" name="Straight Connector 1038"/>
          <p:cNvCxnSpPr>
            <a:stCxn id="14" idx="6"/>
            <a:endCxn id="15" idx="2"/>
          </p:cNvCxnSpPr>
          <p:nvPr/>
        </p:nvCxnSpPr>
        <p:spPr>
          <a:xfrm>
            <a:off x="2807804" y="3410998"/>
            <a:ext cx="2880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1" name="Straight Connector 1040"/>
          <p:cNvCxnSpPr/>
          <p:nvPr/>
        </p:nvCxnSpPr>
        <p:spPr>
          <a:xfrm>
            <a:off x="2951820" y="3410998"/>
            <a:ext cx="0" cy="41404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411760" y="3825044"/>
            <a:ext cx="10801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411760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771800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095836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491880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226774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62778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95182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34786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3815916" y="3537012"/>
            <a:ext cx="0" cy="2880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15916" y="3825044"/>
            <a:ext cx="11521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68044" y="3537012"/>
            <a:ext cx="0" cy="2880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51920" y="3825044"/>
            <a:ext cx="10801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851920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211960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535996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952715" y="381495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70790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06794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39198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78802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152400" y="908720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52400" y="939044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411760" y="4293096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411760" y="4473116"/>
            <a:ext cx="18032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211960" y="430209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411760" y="4473116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771800" y="4473116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131840" y="4473116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491880" y="4473116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887924" y="4473116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211960" y="4473116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226774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62778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98782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34786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743908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06794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5688124" y="3429918"/>
            <a:ext cx="2880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832140" y="3410998"/>
            <a:ext cx="0" cy="4039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256076" y="3814950"/>
            <a:ext cx="1764196" cy="100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256076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616116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976156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336196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696236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020272" y="3825044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511206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7210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83214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19218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55222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876256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63628" y="1979548"/>
            <a:ext cx="134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Coalescent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452320" y="4293096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Mendel</a:t>
            </a:r>
            <a:endParaRPr lang="en-US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79512" y="1016732"/>
            <a:ext cx="8628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introduce disease predisposing alleles under arbitrary disease models and investigate </a:t>
            </a:r>
          </a:p>
          <a:p>
            <a:r>
              <a:rPr lang="en-US" dirty="0"/>
              <a:t>p</a:t>
            </a:r>
            <a:r>
              <a:rPr lang="en-US" dirty="0" smtClean="0"/>
              <a:t>atterns of sharing, power, statistical tests, etc. </a:t>
            </a:r>
            <a:endParaRPr lang="en-US" dirty="0"/>
          </a:p>
        </p:txBody>
      </p:sp>
      <p:sp>
        <p:nvSpPr>
          <p:cNvPr id="126" name="Oval 125"/>
          <p:cNvSpPr/>
          <p:nvPr/>
        </p:nvSpPr>
        <p:spPr>
          <a:xfrm>
            <a:off x="3995936" y="5193196"/>
            <a:ext cx="144016" cy="1260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995936" y="5391218"/>
            <a:ext cx="144016" cy="1260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3995936" y="5607242"/>
            <a:ext cx="144016" cy="1260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23528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8356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04360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40364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79969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212372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2519772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287981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3239852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59989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399593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431997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471601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507605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5436096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579613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6192180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51621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/>
          <p:cNvCxnSpPr/>
          <p:nvPr/>
        </p:nvCxnSpPr>
        <p:spPr>
          <a:xfrm>
            <a:off x="467544" y="5778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827584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1187624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547664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1943708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2267744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2663788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023828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3383868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3743908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139952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463988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860032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220072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580112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5940152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6336196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660232" y="5769260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07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81000"/>
            <a:ext cx="9144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Identity-by-Descent Mapping in Rheumatoid Arthritis</a:t>
            </a:r>
            <a:r>
              <a:rPr lang="en-US" sz="2800" b="1" dirty="0" smtClean="0">
                <a:solidFill>
                  <a:schemeClr val="tx2"/>
                </a:solidFill>
              </a:rPr>
              <a:t/>
            </a:r>
            <a:br>
              <a:rPr lang="en-US" sz="2800" b="1" dirty="0" smtClean="0">
                <a:solidFill>
                  <a:schemeClr val="tx2"/>
                </a:solidFill>
              </a:rPr>
            </a:br>
            <a:endParaRPr lang="en-US" sz="28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Rheumatoid Arthritis of the Hands X-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06" y="1143000"/>
            <a:ext cx="3372581" cy="231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72200" y="3471446"/>
            <a:ext cx="2667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Severe joint damage from RA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151965"/>
            <a:ext cx="5722207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Systemic autoimmune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Synovium is primary immunological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Disease prevalence ~ 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2-3x more frequent in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MZ twin concordance 	12-15%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DZ twin concordance	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chemeClr val="tx2"/>
                </a:solidFill>
                <a:sym typeface="Symbol" pitchFamily="18" charset="2"/>
              </a:rPr>
              <a:t></a:t>
            </a:r>
            <a:r>
              <a:rPr lang="en-US" altLang="en-US" sz="2400" baseline="-25000" dirty="0" smtClean="0">
                <a:solidFill>
                  <a:schemeClr val="tx2"/>
                </a:solidFill>
                <a:sym typeface="Symbol" pitchFamily="18" charset="2"/>
              </a:rPr>
              <a:t>s </a:t>
            </a:r>
            <a:r>
              <a:rPr lang="en-US" altLang="en-US" sz="2400" dirty="0" smtClean="0">
                <a:solidFill>
                  <a:schemeClr val="tx2"/>
                </a:solidFill>
                <a:sym typeface="Symbol" pitchFamily="18" charset="2"/>
              </a:rPr>
              <a:t>~ 5-10</a:t>
            </a:r>
            <a:endParaRPr lang="en-US" altLang="en-US" sz="2400" baseline="-25000" dirty="0" smtClean="0">
              <a:solidFill>
                <a:schemeClr val="tx2"/>
              </a:solidFill>
              <a:sym typeface="Symbol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Anti-CCP Abs, HLA is major locus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Possible infectious agent trigger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839200" cy="52578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Extracted two different sets of RA patients based on ICD9 codes, anti-CCP/RF Ab test results, and anti-</a:t>
            </a:r>
            <a:r>
              <a:rPr lang="en-US" sz="2400" dirty="0" err="1" smtClean="0">
                <a:solidFill>
                  <a:schemeClr val="tx2"/>
                </a:solidFill>
              </a:rPr>
              <a:t>inflam</a:t>
            </a:r>
            <a:r>
              <a:rPr lang="en-US" sz="2400" dirty="0" smtClean="0">
                <a:solidFill>
                  <a:schemeClr val="tx2"/>
                </a:solidFill>
              </a:rPr>
              <a:t> drug prescriptions (n=388)</a:t>
            </a:r>
          </a:p>
          <a:p>
            <a:pPr marL="0" indent="0">
              <a:buNone/>
            </a:pPr>
            <a:endParaRPr lang="en-US" sz="9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Extracted three non-overlapping sets of RA controls to conduct quasi-replication</a:t>
            </a:r>
          </a:p>
          <a:p>
            <a:pPr marL="0" indent="0">
              <a:buNone/>
            </a:pPr>
            <a:endParaRPr lang="en-US" sz="9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Used the exome SNP data (500,000 variants, excellent coverage of exons, IBD SNPs, AIMs, and all GWAS-sig SNPs)</a:t>
            </a:r>
          </a:p>
          <a:p>
            <a:endParaRPr lang="en-US" sz="9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Phased the data using Beagle, blinded to case/control status</a:t>
            </a:r>
          </a:p>
          <a:p>
            <a:endParaRPr lang="en-US" sz="9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Conducted a global pairwise analysis obtaining IBD regions across the genome</a:t>
            </a:r>
          </a:p>
          <a:p>
            <a:endParaRPr lang="en-US" sz="9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Compared sharing within RA cases to sharing within control groups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381000"/>
            <a:ext cx="9144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Identity-by-Descent Mapping in Rheumatoid Arthritis</a:t>
            </a:r>
            <a:r>
              <a:rPr lang="en-US" sz="2800" b="1" dirty="0" smtClean="0">
                <a:solidFill>
                  <a:schemeClr val="tx2"/>
                </a:solidFill>
              </a:rPr>
              <a:t/>
            </a:r>
            <a:br>
              <a:rPr lang="en-US" sz="2800" b="1" dirty="0" smtClean="0">
                <a:solidFill>
                  <a:schemeClr val="tx2"/>
                </a:solidFill>
              </a:rPr>
            </a:br>
            <a:endParaRPr lang="en-US" sz="2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6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79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Identity-by-Decent Mapping in RA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763000" cy="51054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High performance computing cluster </a:t>
            </a:r>
            <a:endParaRPr lang="en-US" sz="2800" dirty="0">
              <a:solidFill>
                <a:schemeClr val="tx2"/>
              </a:solidFill>
            </a:endParaRPr>
          </a:p>
          <a:p>
            <a:r>
              <a:rPr lang="en-US" sz="2800" dirty="0" smtClean="0">
                <a:solidFill>
                  <a:schemeClr val="tx2"/>
                </a:solidFill>
              </a:rPr>
              <a:t>Visualization tool: Shiny App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 descr="C:\Users\schrodis\Desktop\IBD\FSTL1\chr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914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Chr</a:t>
            </a:r>
            <a:r>
              <a:rPr lang="en-US" sz="3600" b="1" dirty="0" smtClean="0"/>
              <a:t> 3 Signal</a:t>
            </a:r>
            <a:endParaRPr lang="en-US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66800"/>
            <a:ext cx="857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2" y="4114800"/>
            <a:ext cx="88487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H="1">
            <a:off x="381000" y="3581400"/>
            <a:ext cx="36195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76800" y="3581400"/>
            <a:ext cx="4029075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66950" y="4763455"/>
            <a:ext cx="440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FSLT1 </a:t>
            </a:r>
            <a:r>
              <a:rPr lang="en-US" sz="2400" dirty="0" smtClean="0"/>
              <a:t>is a nice RA candidate gene</a:t>
            </a:r>
            <a:r>
              <a:rPr lang="en-US" sz="2400" b="1" i="1" dirty="0" smtClean="0"/>
              <a:t> </a:t>
            </a:r>
            <a:endParaRPr lang="en-US" sz="2400" b="1" i="1" dirty="0"/>
          </a:p>
        </p:txBody>
      </p:sp>
      <p:sp>
        <p:nvSpPr>
          <p:cNvPr id="14" name="Down Arrow 13"/>
          <p:cNvSpPr/>
          <p:nvPr/>
        </p:nvSpPr>
        <p:spPr>
          <a:xfrm>
            <a:off x="3737520" y="4366455"/>
            <a:ext cx="242316" cy="383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733800" y="35814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114800" y="3581400"/>
            <a:ext cx="3048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372" y="5225120"/>
            <a:ext cx="89436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Expression in synovial fluid, monocytes, lymph nodes, peripheral blood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Interaction with CD14/TLR4 complex in myeloid-derived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Anti-Fstl1 Abs in RA synovial fluid and serum (Tanaka et al., 1998)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Upregulation of Fstl1 in collagen-induced arthritis mouse (</a:t>
            </a:r>
            <a:r>
              <a:rPr lang="en-US" sz="2000" dirty="0" err="1" smtClean="0">
                <a:solidFill>
                  <a:schemeClr val="tx2"/>
                </a:solidFill>
              </a:rPr>
              <a:t>Mitamae</a:t>
            </a:r>
            <a:r>
              <a:rPr lang="en-US" sz="2000" dirty="0" smtClean="0">
                <a:solidFill>
                  <a:schemeClr val="tx2"/>
                </a:solidFill>
              </a:rPr>
              <a:t> et al., 2006)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/>
          <a:lstStyle/>
          <a:p>
            <a:r>
              <a:rPr lang="en-US" b="1" dirty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Shicheng Guo, PhD; Marshfield Clinic</a:t>
            </a:r>
          </a:p>
          <a:p>
            <a:r>
              <a:rPr lang="en-US" sz="2400" dirty="0" smtClean="0"/>
              <a:t>Mehdi Maadooliat, PhD; Marquette University</a:t>
            </a:r>
          </a:p>
          <a:p>
            <a:r>
              <a:rPr lang="en-US" sz="2400" dirty="0" smtClean="0"/>
              <a:t>Zhan Ye, PhD; Marshfield Clinic </a:t>
            </a:r>
            <a:r>
              <a:rPr lang="en-US" sz="2400" dirty="0" smtClean="0">
                <a:sym typeface="Wingdings" panose="05000000000000000000" pitchFamily="2" charset="2"/>
              </a:rPr>
              <a:t> Pfizer</a:t>
            </a:r>
          </a:p>
          <a:p>
            <a:r>
              <a:rPr lang="en-US" sz="2400" dirty="0" smtClean="0"/>
              <a:t>Judy Smith, MD PhD; UW-Madison</a:t>
            </a:r>
          </a:p>
          <a:p>
            <a:r>
              <a:rPr lang="en-US" sz="2400" dirty="0" smtClean="0"/>
              <a:t>Bob Steiner, MD; Marshfield Clinic, UW-Madison</a:t>
            </a:r>
          </a:p>
          <a:p>
            <a:r>
              <a:rPr lang="en-US" sz="2400" dirty="0" smtClean="0"/>
              <a:t>Ray White, PhD; UCSF</a:t>
            </a:r>
          </a:p>
          <a:p>
            <a:r>
              <a:rPr lang="en-US" sz="2400" dirty="0" err="1"/>
              <a:t>Jiucun</a:t>
            </a:r>
            <a:r>
              <a:rPr lang="en-US" sz="2400" dirty="0"/>
              <a:t> Wang, </a:t>
            </a:r>
            <a:r>
              <a:rPr lang="en-US" sz="2400" dirty="0" smtClean="0"/>
              <a:t>PhD; </a:t>
            </a:r>
            <a:r>
              <a:rPr lang="en-US" sz="2400" dirty="0" err="1" smtClean="0"/>
              <a:t>Fudan</a:t>
            </a:r>
            <a:r>
              <a:rPr lang="en-US" sz="2400" dirty="0" smtClean="0"/>
              <a:t> University</a:t>
            </a:r>
          </a:p>
          <a:p>
            <a:r>
              <a:rPr lang="en-US" sz="2400" dirty="0" err="1" smtClean="0"/>
              <a:t>Shuai</a:t>
            </a:r>
            <a:r>
              <a:rPr lang="en-US" sz="2400" dirty="0" smtClean="0"/>
              <a:t> Jiang, PhD; </a:t>
            </a:r>
            <a:r>
              <a:rPr lang="en-US" sz="2400" dirty="0" err="1" smtClean="0"/>
              <a:t>Fudan</a:t>
            </a:r>
            <a:r>
              <a:rPr lang="en-US" sz="2400" dirty="0" smtClean="0"/>
              <a:t> University</a:t>
            </a:r>
            <a:endParaRPr lang="en-US" sz="2400" dirty="0"/>
          </a:p>
          <a:p>
            <a:r>
              <a:rPr lang="en-US" sz="2400" dirty="0" err="1"/>
              <a:t>Minghua</a:t>
            </a:r>
            <a:r>
              <a:rPr lang="en-US" sz="2400" dirty="0"/>
              <a:t> Wang, </a:t>
            </a:r>
            <a:r>
              <a:rPr lang="en-US" sz="2400" dirty="0" smtClean="0"/>
              <a:t>PhD; Soochow University</a:t>
            </a:r>
          </a:p>
          <a:p>
            <a:r>
              <a:rPr lang="en-US" sz="2400" dirty="0" err="1" smtClean="0"/>
              <a:t>Dongyi</a:t>
            </a:r>
            <a:r>
              <a:rPr lang="en-US" sz="2400" dirty="0" smtClean="0"/>
              <a:t> He, MD; </a:t>
            </a:r>
            <a:r>
              <a:rPr lang="en-US" sz="2400" dirty="0" err="1" smtClean="0"/>
              <a:t>Guanghua</a:t>
            </a:r>
            <a:r>
              <a:rPr lang="en-US" sz="2400" dirty="0" smtClean="0"/>
              <a:t> Hospital</a:t>
            </a:r>
          </a:p>
          <a:p>
            <a:r>
              <a:rPr lang="en-US" sz="2400" dirty="0" err="1" smtClean="0"/>
              <a:t>Naren</a:t>
            </a:r>
            <a:r>
              <a:rPr lang="en-US" sz="2400" dirty="0" smtClean="0"/>
              <a:t> </a:t>
            </a:r>
            <a:r>
              <a:rPr lang="en-US" sz="2400" dirty="0" err="1" smtClean="0"/>
              <a:t>Epperla</a:t>
            </a:r>
            <a:r>
              <a:rPr lang="en-US" sz="2400" dirty="0" smtClean="0"/>
              <a:t>, MD; Ohio State University</a:t>
            </a:r>
          </a:p>
          <a:p>
            <a:r>
              <a:rPr lang="en-US" sz="2400" dirty="0" smtClean="0"/>
              <a:t>Terrie Kitchner; Marshfield Clinic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 high positive stain cells 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8115523" cy="535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45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8915400" cy="5334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While heritability studies estimate fairly high values across complex diseases, the large majority of this heritability remains unaccounted by results from large GWAS</a:t>
            </a: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en-US" sz="2800" b="1" dirty="0" smtClean="0">
                <a:solidFill>
                  <a:schemeClr val="tx2"/>
                </a:solidFill>
              </a:rPr>
              <a:t>To identify additional disease susceptibility variants, it is imperative that we understand which models of disease genetics are plausible 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76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</a:rPr>
              <a:t>Genetic Architecture of Diseases: Results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14" y="896603"/>
            <a:ext cx="43053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76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</a:rPr>
              <a:t>Genetic Architecture of Diseases: Rare Variants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75328" y="4950768"/>
            <a:ext cx="14686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Dewey </a:t>
            </a:r>
            <a:r>
              <a:rPr lang="en-US" sz="900" i="1" dirty="0" smtClean="0"/>
              <a:t>et al. </a:t>
            </a:r>
            <a:r>
              <a:rPr lang="en-US" sz="900" dirty="0" smtClean="0"/>
              <a:t>(2016) </a:t>
            </a:r>
            <a:r>
              <a:rPr lang="en-US" sz="900" i="1" dirty="0" smtClean="0"/>
              <a:t>Science</a:t>
            </a:r>
            <a:endParaRPr lang="en-US" sz="9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2709889"/>
            <a:ext cx="222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50,726 whole exomes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6" y="914400"/>
            <a:ext cx="4419600" cy="403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667000" y="4582158"/>
            <a:ext cx="13965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 err="1">
                <a:latin typeface="Arial" pitchFamily="34" charset="0"/>
              </a:rPr>
              <a:t>Lek</a:t>
            </a:r>
            <a:r>
              <a:rPr lang="en-US" altLang="en-US" sz="900" dirty="0">
                <a:latin typeface="Arial" pitchFamily="34" charset="0"/>
              </a:rPr>
              <a:t> </a:t>
            </a:r>
            <a:r>
              <a:rPr lang="en-US" altLang="en-US" sz="900" i="1" dirty="0">
                <a:latin typeface="Arial" pitchFamily="34" charset="0"/>
              </a:rPr>
              <a:t>et al.</a:t>
            </a:r>
            <a:r>
              <a:rPr lang="en-US" altLang="en-US" sz="900" dirty="0">
                <a:latin typeface="Arial" pitchFamily="34" charset="0"/>
              </a:rPr>
              <a:t> </a:t>
            </a:r>
            <a:r>
              <a:rPr lang="en-US" altLang="en-US" sz="900" dirty="0" smtClean="0">
                <a:latin typeface="Arial" pitchFamily="34" charset="0"/>
              </a:rPr>
              <a:t>(2016) </a:t>
            </a:r>
            <a:r>
              <a:rPr lang="en-US" altLang="en-US" sz="900" i="1" dirty="0" smtClean="0">
                <a:latin typeface="Arial" pitchFamily="34" charset="0"/>
              </a:rPr>
              <a:t>Nature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2133600" y="2562780"/>
            <a:ext cx="222682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0,706 whole exomes</a:t>
            </a:r>
            <a:endParaRPr lang="en-US" dirty="0"/>
          </a:p>
        </p:txBody>
      </p:sp>
      <p:pic>
        <p:nvPicPr>
          <p:cNvPr id="13" name="Picture 2" descr="C:\Users\schrodis\AppData\Local\Microsoft\Windows\Temporary Internet Files\Content.Outlook\CR9CR369\IMG_262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50" y="5348450"/>
            <a:ext cx="1334802" cy="1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8600" y="6516402"/>
            <a:ext cx="1133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Wright, 1931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6096000" y="2709889"/>
            <a:ext cx="2226828" cy="372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302643"/>
            <a:ext cx="3143250" cy="94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97"/>
          <p:cNvSpPr txBox="1">
            <a:spLocks noChangeArrowheads="1"/>
          </p:cNvSpPr>
          <p:nvPr/>
        </p:nvSpPr>
        <p:spPr bwMode="auto">
          <a:xfrm>
            <a:off x="3257550" y="6096000"/>
            <a:ext cx="971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200" dirty="0" err="1"/>
              <a:t>Ewens</a:t>
            </a:r>
            <a:r>
              <a:rPr lang="en-US" altLang="en-US" sz="1200" dirty="0"/>
              <a:t>, 1972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658510"/>
              </p:ext>
            </p:extLst>
          </p:nvPr>
        </p:nvGraphicFramePr>
        <p:xfrm>
          <a:off x="1589088" y="6096000"/>
          <a:ext cx="58102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4" name="Equation" r:id="rId7" imgW="583947" imgH="203112" progId="Equation.3">
                  <p:embed/>
                </p:oleObj>
              </mc:Choice>
              <mc:Fallback>
                <p:oleObj name="Equation" r:id="rId7" imgW="58394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6096000"/>
                        <a:ext cx="58102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019482"/>
              </p:ext>
            </p:extLst>
          </p:nvPr>
        </p:nvGraphicFramePr>
        <p:xfrm>
          <a:off x="1587500" y="6296025"/>
          <a:ext cx="5334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5" name="Equation" r:id="rId9" imgW="532937" imgH="177646" progId="Equation.3">
                  <p:embed/>
                </p:oleObj>
              </mc:Choice>
              <mc:Fallback>
                <p:oleObj name="Equation" r:id="rId9" imgW="532937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0" y="6296025"/>
                        <a:ext cx="533400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300172"/>
              </p:ext>
            </p:extLst>
          </p:nvPr>
        </p:nvGraphicFramePr>
        <p:xfrm>
          <a:off x="1581150" y="6467475"/>
          <a:ext cx="176212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6" name="Equation" r:id="rId11" imgW="1765300" imgH="241300" progId="Equation.3">
                  <p:embed/>
                </p:oleObj>
              </mc:Choice>
              <mc:Fallback>
                <p:oleObj name="Equation" r:id="rId11" imgW="1765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6467475"/>
                        <a:ext cx="1762125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49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32114"/>
            <a:ext cx="8915400" cy="5715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High allelic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Massive reservoir of rare variants in humans 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Following deep sequencing, we typically discover multiple disease-predisposing alleles at each susceptibility gene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High locus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Use of clinically-defined phenotypes engenders locus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Population histories generate locus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Basic biochemistry and systems biology argues for multiple loci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76200"/>
            <a:ext cx="8610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</a:rPr>
              <a:t>Genetic Architecture of Diseases: Consistent Models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8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096962"/>
          </a:xfrm>
        </p:spPr>
        <p:txBody>
          <a:bodyPr>
            <a:noAutofit/>
          </a:bodyPr>
          <a:lstStyle/>
          <a:p>
            <a:r>
              <a:rPr lang="en-US" sz="3300" b="1" dirty="0" smtClean="0">
                <a:solidFill>
                  <a:schemeClr val="tx2"/>
                </a:solidFill>
              </a:rPr>
              <a:t>Exome-wide, Gene-based Recessive </a:t>
            </a:r>
            <a:r>
              <a:rPr lang="en-US" sz="3300" b="1" dirty="0" err="1" smtClean="0">
                <a:solidFill>
                  <a:schemeClr val="tx2"/>
                </a:solidFill>
              </a:rPr>
              <a:t>Diplotype</a:t>
            </a:r>
            <a:r>
              <a:rPr lang="en-US" sz="3300" b="1" dirty="0" smtClean="0">
                <a:solidFill>
                  <a:schemeClr val="tx2"/>
                </a:solidFill>
              </a:rPr>
              <a:t> Scan  </a:t>
            </a:r>
            <a:endParaRPr lang="en-US" sz="33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00600" y="1600200"/>
            <a:ext cx="3452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Compound heterozygosity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267200" y="27432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67200" y="32004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4800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7543800" y="28956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76200" y="27432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6200" y="32004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5-Point Star 15"/>
          <p:cNvSpPr/>
          <p:nvPr/>
        </p:nvSpPr>
        <p:spPr>
          <a:xfrm>
            <a:off x="609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609600" y="29718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81000" y="1600200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Single Site Recessive Effects</a:t>
            </a:r>
            <a:endParaRPr lang="en-US" sz="2400" dirty="0"/>
          </a:p>
        </p:txBody>
      </p:sp>
      <p:sp>
        <p:nvSpPr>
          <p:cNvPr id="25" name="Down Arrow 24"/>
          <p:cNvSpPr/>
          <p:nvPr/>
        </p:nvSpPr>
        <p:spPr>
          <a:xfrm>
            <a:off x="3810000" y="3474534"/>
            <a:ext cx="68093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788947" y="4190290"/>
            <a:ext cx="4764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Gene-based Exome Scan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792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Recessive </a:t>
            </a:r>
            <a:r>
              <a:rPr lang="en-US" sz="3600" b="1" dirty="0" err="1" smtClean="0"/>
              <a:t>Diplotype</a:t>
            </a:r>
            <a:r>
              <a:rPr lang="en-US" sz="3600" b="1" dirty="0" smtClean="0"/>
              <a:t> Scan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75" y="1219200"/>
            <a:ext cx="8826649" cy="51816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Power calculations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2-locus model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Gene-based Monte Carlo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using 1000 Genomes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791200" y="1828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1200" y="2209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91200" y="2514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91200" y="2895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7772400" y="19812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6172200" y="2286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61722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77724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91412" y="1524000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 smtClean="0"/>
              <a:t>11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181600" y="1900535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 smtClean="0"/>
              <a:t>12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181600" y="2205335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/>
              <a:t>2</a:t>
            </a:r>
            <a:r>
              <a:rPr lang="en-US" sz="2400" b="1" baseline="-25000" dirty="0" smtClean="0"/>
              <a:t>1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181600" y="2586335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 smtClean="0"/>
              <a:t>22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429142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 smtClean="0"/>
              <a:t>11</a:t>
            </a:r>
            <a:r>
              <a:rPr lang="en-US" sz="2400" b="1" dirty="0" smtClean="0"/>
              <a:t> | P</a:t>
            </a:r>
            <a:r>
              <a:rPr lang="en-US" sz="2400" b="1" baseline="-25000" dirty="0" smtClean="0"/>
              <a:t>11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52400" y="471993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 smtClean="0"/>
              <a:t>11</a:t>
            </a:r>
            <a:r>
              <a:rPr lang="en-US" sz="2400" b="1" dirty="0" smtClean="0"/>
              <a:t> | P</a:t>
            </a:r>
            <a:r>
              <a:rPr lang="en-US" sz="2400" b="1" baseline="-25000" dirty="0" smtClean="0"/>
              <a:t>12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9409" y="510093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 smtClean="0"/>
              <a:t>11</a:t>
            </a:r>
            <a:r>
              <a:rPr lang="en-US" sz="2400" b="1" dirty="0" smtClean="0"/>
              <a:t> | P</a:t>
            </a:r>
            <a:r>
              <a:rPr lang="en-US" sz="2400" b="1" baseline="-25000" dirty="0"/>
              <a:t>2</a:t>
            </a:r>
            <a:r>
              <a:rPr lang="en-US" sz="2400" b="1" baseline="-25000" dirty="0" smtClean="0"/>
              <a:t>1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548193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 smtClean="0"/>
              <a:t>11</a:t>
            </a:r>
            <a:r>
              <a:rPr lang="en-US" sz="2400" b="1" dirty="0" smtClean="0"/>
              <a:t> | P</a:t>
            </a:r>
            <a:r>
              <a:rPr lang="en-US" sz="2400" b="1" baseline="-25000" dirty="0" smtClean="0"/>
              <a:t>22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1371600" y="4957812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12981" y="4803885"/>
                <a:ext cx="24848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𝑠𝑚𝑎𝑙𝑙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981" y="4803885"/>
                <a:ext cx="2484847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648200" y="3886200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 smtClean="0"/>
              <a:t>12</a:t>
            </a:r>
            <a:r>
              <a:rPr lang="en-US" sz="2400" b="1" dirty="0" smtClean="0"/>
              <a:t> | P</a:t>
            </a:r>
            <a:r>
              <a:rPr lang="en-US" sz="2400" b="1" baseline="-25000" dirty="0" smtClean="0"/>
              <a:t>12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48200" y="4314714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 smtClean="0"/>
              <a:t>12</a:t>
            </a:r>
            <a:r>
              <a:rPr lang="en-US" sz="2400" b="1" dirty="0" smtClean="0"/>
              <a:t> | P</a:t>
            </a:r>
            <a:r>
              <a:rPr lang="en-US" sz="2400" b="1" baseline="-25000" dirty="0" smtClean="0"/>
              <a:t>2</a:t>
            </a:r>
            <a:r>
              <a:rPr lang="en-US" sz="2400" b="1" baseline="-25000" dirty="0"/>
              <a:t>1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655209" y="4695714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 smtClean="0"/>
              <a:t>12</a:t>
            </a:r>
            <a:r>
              <a:rPr lang="en-US" sz="2400" b="1" dirty="0" smtClean="0"/>
              <a:t> | P</a:t>
            </a:r>
            <a:r>
              <a:rPr lang="en-US" sz="2400" b="1" baseline="-25000" dirty="0" smtClean="0"/>
              <a:t>2</a:t>
            </a:r>
            <a:r>
              <a:rPr lang="en-US" sz="2400" b="1" baseline="-25000" dirty="0"/>
              <a:t>2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48200" y="5076714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/>
              <a:t>2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 | P</a:t>
            </a:r>
            <a:r>
              <a:rPr lang="en-US" sz="2400" b="1" baseline="-25000" dirty="0" smtClean="0"/>
              <a:t>21</a:t>
            </a:r>
            <a:endParaRPr lang="en-US" sz="2400" b="1" dirty="0"/>
          </a:p>
        </p:txBody>
      </p:sp>
      <p:sp>
        <p:nvSpPr>
          <p:cNvPr id="32" name="Right Arrow 31"/>
          <p:cNvSpPr/>
          <p:nvPr/>
        </p:nvSpPr>
        <p:spPr>
          <a:xfrm>
            <a:off x="5867400" y="4957812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608781" y="4803885"/>
                <a:ext cx="2522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𝑙𝑎𝑟𝑔𝑒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781" y="4803885"/>
                <a:ext cx="2522550" cy="646331"/>
              </a:xfrm>
              <a:prstGeom prst="rect">
                <a:avLst/>
              </a:prstGeom>
              <a:blipFill rotWithShape="1">
                <a:blip r:embed="rId4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4648200" y="5457714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/>
              <a:t>2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 | P</a:t>
            </a:r>
            <a:r>
              <a:rPr lang="en-US" sz="2400" b="1" baseline="-25000" dirty="0" smtClean="0"/>
              <a:t>22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648200" y="5838714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baseline="-25000" dirty="0" smtClean="0"/>
              <a:t>2</a:t>
            </a:r>
            <a:r>
              <a:rPr lang="en-US" sz="2400" b="1" baseline="-25000" dirty="0"/>
              <a:t>2</a:t>
            </a:r>
            <a:r>
              <a:rPr lang="en-US" sz="2400" b="1" dirty="0" smtClean="0"/>
              <a:t> | P</a:t>
            </a:r>
            <a:r>
              <a:rPr lang="en-US" sz="2400" b="1" baseline="-25000" dirty="0" smtClean="0"/>
              <a:t>22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865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14024</TotalTime>
  <Words>1471</Words>
  <Application>Microsoft Office PowerPoint</Application>
  <PresentationFormat>On-screen Show (4:3)</PresentationFormat>
  <Paragraphs>324</Paragraphs>
  <Slides>47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Office Theme</vt:lpstr>
      <vt:lpstr>Equation</vt:lpstr>
      <vt:lpstr>Mapping Disease Genes using Recessive Diplotypes and Shared Chromosomal Regions </vt:lpstr>
      <vt:lpstr>Outline</vt:lpstr>
      <vt:lpstr>Background</vt:lpstr>
      <vt:lpstr>PowerPoint Presentation</vt:lpstr>
      <vt:lpstr>PowerPoint Presentation</vt:lpstr>
      <vt:lpstr>PowerPoint Presentation</vt:lpstr>
      <vt:lpstr>PowerPoint Presentation</vt:lpstr>
      <vt:lpstr>Exome-wide, Gene-based Recessive Diplotype Scan  </vt:lpstr>
      <vt:lpstr>Recessive Diplotype Scan</vt:lpstr>
      <vt:lpstr>2-locus Power Calculations</vt:lpstr>
      <vt:lpstr>PowerPoint Presentation</vt:lpstr>
      <vt:lpstr>Personalized Medicine Research Project The Central Wisconsin Population</vt:lpstr>
      <vt:lpstr>Application: Iron Overload Disorder</vt:lpstr>
      <vt:lpstr>PowerPoint Presentation</vt:lpstr>
      <vt:lpstr>Quantile-Quantile Plot</vt:lpstr>
      <vt:lpstr>FGF6</vt:lpstr>
      <vt:lpstr>Dose-Dependent FGF-6 Impact on Intracellular Iron</vt:lpstr>
      <vt:lpstr>FGF-6 and FGF6 Transcriptional Regulation of Hepcidin (HAMP) in Hepatocytes</vt:lpstr>
      <vt:lpstr>Evaluation of Three FGF6 Nonsynonymous Putative Functional Variants</vt:lpstr>
      <vt:lpstr>Variants Show Attenuation of Hepcidin Transcription Compared to Wildtype</vt:lpstr>
      <vt:lpstr>Variants Show Reduced Attenuation of Iron Uptake </vt:lpstr>
      <vt:lpstr>PowerPoint Presentation</vt:lpstr>
      <vt:lpstr>Acknowledgements</vt:lpstr>
      <vt:lpstr>Statistical Genetics Vignettes</vt:lpstr>
      <vt:lpstr>Vignette: Monogenic Recessive Disease Prevalence Estimation</vt:lpstr>
      <vt:lpstr>Recessive Disease Prevalence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Vignette: A fine mapping theorem</vt:lpstr>
      <vt:lpstr>Fine mapping theorem</vt:lpstr>
      <vt:lpstr>PowerPoint Presentation</vt:lpstr>
      <vt:lpstr>Fine mapping theorem application</vt:lpstr>
      <vt:lpstr>Identity-by-Descent Mapping </vt:lpstr>
      <vt:lpstr>Identity-by-Descent</vt:lpstr>
      <vt:lpstr>Shared Chromosomal Regions Simplified Analytic Model</vt:lpstr>
      <vt:lpstr>Pretty Plots</vt:lpstr>
      <vt:lpstr>Monte Carlo Simulations</vt:lpstr>
      <vt:lpstr>PowerPoint Presentation</vt:lpstr>
      <vt:lpstr>PowerPoint Presentation</vt:lpstr>
      <vt:lpstr>Identity-by-Decent Mapping in RA</vt:lpstr>
      <vt:lpstr>Chr 3 Signal</vt:lpstr>
      <vt:lpstr>Acknowledgements</vt:lpstr>
      <vt:lpstr>Percentage high positive stain cells </vt:lpstr>
    </vt:vector>
  </TitlesOfParts>
  <Company>Marshfield Clinic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of Four Disease Genetics Investigations using the Personalized Medicine Research Project</dc:title>
  <dc:creator>Schrodi, Steven J PHD</dc:creator>
  <cp:lastModifiedBy>Schrodi, Steven J PHD</cp:lastModifiedBy>
  <cp:revision>176</cp:revision>
  <dcterms:created xsi:type="dcterms:W3CDTF">2017-11-07T19:13:31Z</dcterms:created>
  <dcterms:modified xsi:type="dcterms:W3CDTF">2019-02-03T19:10:59Z</dcterms:modified>
</cp:coreProperties>
</file>